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8"/>
  </p:notesMasterIdLst>
  <p:sldIdLst>
    <p:sldId id="256" r:id="rId2"/>
    <p:sldId id="258" r:id="rId3"/>
    <p:sldId id="259" r:id="rId4"/>
    <p:sldId id="260" r:id="rId5"/>
    <p:sldId id="296" r:id="rId6"/>
    <p:sldId id="261" r:id="rId7"/>
    <p:sldId id="267" r:id="rId8"/>
    <p:sldId id="269" r:id="rId9"/>
    <p:sldId id="297" r:id="rId10"/>
    <p:sldId id="303" r:id="rId11"/>
    <p:sldId id="304" r:id="rId12"/>
    <p:sldId id="306" r:id="rId13"/>
    <p:sldId id="270" r:id="rId14"/>
    <p:sldId id="298" r:id="rId15"/>
    <p:sldId id="299" r:id="rId16"/>
    <p:sldId id="300" r:id="rId17"/>
    <p:sldId id="301" r:id="rId18"/>
    <p:sldId id="302" r:id="rId19"/>
    <p:sldId id="271" r:id="rId20"/>
    <p:sldId id="307" r:id="rId21"/>
    <p:sldId id="310" r:id="rId22"/>
    <p:sldId id="309" r:id="rId23"/>
    <p:sldId id="311" r:id="rId24"/>
    <p:sldId id="308" r:id="rId25"/>
    <p:sldId id="266" r:id="rId26"/>
    <p:sldId id="275" r:id="rId27"/>
  </p:sldIdLst>
  <p:sldSz cx="9144000" cy="5143500" type="screen16x9"/>
  <p:notesSz cx="6858000" cy="9144000"/>
  <p:embeddedFontLst>
    <p:embeddedFont>
      <p:font typeface="Aldrich" panose="020B0604020202020204" charset="0"/>
      <p:regular r:id="rId29"/>
    </p:embeddedFont>
    <p:embeddedFont>
      <p:font typeface="Anaheim" panose="020B0604020202020204" charset="0"/>
      <p:regular r:id="rId30"/>
      <p:bold r:id="rId31"/>
    </p:embeddedFont>
    <p:embeddedFont>
      <p:font typeface="Open Sans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D92D7A-DBBE-422B-8C6C-A447BC84BF01}">
  <a:tblStyle styleId="{3DD92D7A-DBBE-422B-8C6C-A447BC84BF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ED637F2-8729-4FD8-BD03-A9F0F40B8E3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2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055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910c9cffe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910c9cffe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>
          <a:extLst>
            <a:ext uri="{FF2B5EF4-FFF2-40B4-BE49-F238E27FC236}">
              <a16:creationId xmlns:a16="http://schemas.microsoft.com/office/drawing/2014/main" id="{369117B1-1991-487D-9E2E-044D5400E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84d99d1a72_0_15:notes">
            <a:extLst>
              <a:ext uri="{FF2B5EF4-FFF2-40B4-BE49-F238E27FC236}">
                <a16:creationId xmlns:a16="http://schemas.microsoft.com/office/drawing/2014/main" id="{E7C56DA3-5D9C-D10B-8D6D-08543B9F15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84d99d1a72_0_15:notes">
            <a:extLst>
              <a:ext uri="{FF2B5EF4-FFF2-40B4-BE49-F238E27FC236}">
                <a16:creationId xmlns:a16="http://schemas.microsoft.com/office/drawing/2014/main" id="{A4B89522-D545-9422-E3C7-F1CE0DEBDA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2214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9fcc9767a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9fcc9767a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>
          <a:extLst>
            <a:ext uri="{FF2B5EF4-FFF2-40B4-BE49-F238E27FC236}">
              <a16:creationId xmlns:a16="http://schemas.microsoft.com/office/drawing/2014/main" id="{F0FF1E13-6919-64CB-A66C-368E5EABB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9fcc9767a0_0_153:notes">
            <a:extLst>
              <a:ext uri="{FF2B5EF4-FFF2-40B4-BE49-F238E27FC236}">
                <a16:creationId xmlns:a16="http://schemas.microsoft.com/office/drawing/2014/main" id="{D3BBD559-6E0E-8A33-BCFF-AE395584D0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9fcc9767a0_0_153:notes">
            <a:extLst>
              <a:ext uri="{FF2B5EF4-FFF2-40B4-BE49-F238E27FC236}">
                <a16:creationId xmlns:a16="http://schemas.microsoft.com/office/drawing/2014/main" id="{53F68893-5300-006C-9847-1C2BEEE28A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0345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10" name="Google Shape;10;p2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244925" y="1205975"/>
            <a:ext cx="3542100" cy="30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318725" y="3074550"/>
            <a:ext cx="2497200" cy="104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496925" y="855351"/>
            <a:ext cx="8150150" cy="3748650"/>
            <a:chOff x="496925" y="855351"/>
            <a:chExt cx="8150150" cy="3748650"/>
          </a:xfrm>
        </p:grpSpPr>
        <p:sp>
          <p:nvSpPr>
            <p:cNvPr id="19" name="Google Shape;19;p2"/>
            <p:cNvSpPr txBox="1"/>
            <p:nvPr/>
          </p:nvSpPr>
          <p:spPr>
            <a:xfrm>
              <a:off x="8430775" y="8553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1010010101001010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" name="Google Shape;20;p2"/>
            <p:cNvSpPr txBox="1"/>
            <p:nvPr/>
          </p:nvSpPr>
          <p:spPr>
            <a:xfrm>
              <a:off x="496925" y="2046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1001010101010100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13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128" name="Google Shape;128;p13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30" name="Google Shape;130;p13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131" name="Google Shape;131;p13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3" name="Google Shape;133;p13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34" name="Google Shape;134;p13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2" hasCustomPrompt="1"/>
          </p:nvPr>
        </p:nvSpPr>
        <p:spPr>
          <a:xfrm>
            <a:off x="1589400" y="1808550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3" hasCustomPrompt="1"/>
          </p:nvPr>
        </p:nvSpPr>
        <p:spPr>
          <a:xfrm>
            <a:off x="1589400" y="3219089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4" hasCustomPrompt="1"/>
          </p:nvPr>
        </p:nvSpPr>
        <p:spPr>
          <a:xfrm>
            <a:off x="4165428" y="1808550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5" hasCustomPrompt="1"/>
          </p:nvPr>
        </p:nvSpPr>
        <p:spPr>
          <a:xfrm>
            <a:off x="4165428" y="3219089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6" hasCustomPrompt="1"/>
          </p:nvPr>
        </p:nvSpPr>
        <p:spPr>
          <a:xfrm>
            <a:off x="6741456" y="1808550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7" hasCustomPrompt="1"/>
          </p:nvPr>
        </p:nvSpPr>
        <p:spPr>
          <a:xfrm>
            <a:off x="6741456" y="3219089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"/>
          </p:nvPr>
        </p:nvSpPr>
        <p:spPr>
          <a:xfrm>
            <a:off x="720000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8"/>
          </p:nvPr>
        </p:nvSpPr>
        <p:spPr>
          <a:xfrm>
            <a:off x="3296028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9"/>
          </p:nvPr>
        </p:nvSpPr>
        <p:spPr>
          <a:xfrm>
            <a:off x="5872056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3"/>
          </p:nvPr>
        </p:nvSpPr>
        <p:spPr>
          <a:xfrm>
            <a:off x="720000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14"/>
          </p:nvPr>
        </p:nvSpPr>
        <p:spPr>
          <a:xfrm>
            <a:off x="3296028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15"/>
          </p:nvPr>
        </p:nvSpPr>
        <p:spPr>
          <a:xfrm>
            <a:off x="5872056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grpSp>
        <p:nvGrpSpPr>
          <p:cNvPr id="147" name="Google Shape;147;p13"/>
          <p:cNvGrpSpPr/>
          <p:nvPr/>
        </p:nvGrpSpPr>
        <p:grpSpPr>
          <a:xfrm>
            <a:off x="496925" y="1007751"/>
            <a:ext cx="8150150" cy="3215250"/>
            <a:chOff x="496925" y="1007751"/>
            <a:chExt cx="8150150" cy="3215250"/>
          </a:xfrm>
        </p:grpSpPr>
        <p:sp>
          <p:nvSpPr>
            <p:cNvPr id="148" name="Google Shape;148;p13"/>
            <p:cNvSpPr txBox="1"/>
            <p:nvPr/>
          </p:nvSpPr>
          <p:spPr>
            <a:xfrm>
              <a:off x="8430775" y="10077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1100101010101110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9" name="Google Shape;149;p13"/>
            <p:cNvSpPr txBox="1"/>
            <p:nvPr/>
          </p:nvSpPr>
          <p:spPr>
            <a:xfrm>
              <a:off x="496925" y="1665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101010111000111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0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232" name="Google Shape;232;p20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34" name="Google Shape;234;p20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235" name="Google Shape;235;p20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36" name="Google Shape;236;p20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37" name="Google Shape;237;p20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38" name="Google Shape;238;p20"/>
          <p:cNvSpPr txBox="1">
            <a:spLocks noGrp="1"/>
          </p:cNvSpPr>
          <p:nvPr>
            <p:ph type="subTitle" idx="1"/>
          </p:nvPr>
        </p:nvSpPr>
        <p:spPr>
          <a:xfrm>
            <a:off x="851225" y="3081200"/>
            <a:ext cx="2348100" cy="12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0"/>
          <p:cNvSpPr txBox="1">
            <a:spLocks noGrp="1"/>
          </p:cNvSpPr>
          <p:nvPr>
            <p:ph type="subTitle" idx="2"/>
          </p:nvPr>
        </p:nvSpPr>
        <p:spPr>
          <a:xfrm>
            <a:off x="3397950" y="3081200"/>
            <a:ext cx="2348100" cy="12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0"/>
          <p:cNvSpPr txBox="1">
            <a:spLocks noGrp="1"/>
          </p:cNvSpPr>
          <p:nvPr>
            <p:ph type="subTitle" idx="3"/>
          </p:nvPr>
        </p:nvSpPr>
        <p:spPr>
          <a:xfrm>
            <a:off x="5944675" y="3081201"/>
            <a:ext cx="2348100" cy="12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0"/>
          <p:cNvSpPr txBox="1">
            <a:spLocks noGrp="1"/>
          </p:cNvSpPr>
          <p:nvPr>
            <p:ph type="subTitle" idx="4"/>
          </p:nvPr>
        </p:nvSpPr>
        <p:spPr>
          <a:xfrm>
            <a:off x="851225" y="2256425"/>
            <a:ext cx="23481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2" name="Google Shape;242;p20"/>
          <p:cNvSpPr txBox="1">
            <a:spLocks noGrp="1"/>
          </p:cNvSpPr>
          <p:nvPr>
            <p:ph type="subTitle" idx="5"/>
          </p:nvPr>
        </p:nvSpPr>
        <p:spPr>
          <a:xfrm>
            <a:off x="3397954" y="2256425"/>
            <a:ext cx="23481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3" name="Google Shape;243;p20"/>
          <p:cNvSpPr txBox="1">
            <a:spLocks noGrp="1"/>
          </p:cNvSpPr>
          <p:nvPr>
            <p:ph type="subTitle" idx="6"/>
          </p:nvPr>
        </p:nvSpPr>
        <p:spPr>
          <a:xfrm>
            <a:off x="5944675" y="2256425"/>
            <a:ext cx="23481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4" name="Google Shape;244;p20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grpSp>
        <p:nvGrpSpPr>
          <p:cNvPr id="245" name="Google Shape;245;p20"/>
          <p:cNvGrpSpPr/>
          <p:nvPr/>
        </p:nvGrpSpPr>
        <p:grpSpPr>
          <a:xfrm>
            <a:off x="496925" y="1436601"/>
            <a:ext cx="8150150" cy="3151497"/>
            <a:chOff x="496925" y="1436601"/>
            <a:chExt cx="8150150" cy="3151497"/>
          </a:xfrm>
        </p:grpSpPr>
        <p:sp>
          <p:nvSpPr>
            <p:cNvPr id="246" name="Google Shape;246;p20"/>
            <p:cNvSpPr txBox="1"/>
            <p:nvPr/>
          </p:nvSpPr>
          <p:spPr>
            <a:xfrm>
              <a:off x="8430775" y="2030298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1010010010110111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7" name="Google Shape;247;p20"/>
            <p:cNvSpPr txBox="1"/>
            <p:nvPr/>
          </p:nvSpPr>
          <p:spPr>
            <a:xfrm>
              <a:off x="496925" y="14366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1001010100101010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22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270" name="Google Shape;270;p22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72" name="Google Shape;272;p22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273" name="Google Shape;273;p22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74" name="Google Shape;274;p22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75" name="Google Shape;275;p22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76" name="Google Shape;276;p22"/>
          <p:cNvSpPr txBox="1">
            <a:spLocks noGrp="1"/>
          </p:cNvSpPr>
          <p:nvPr>
            <p:ph type="subTitle" idx="1"/>
          </p:nvPr>
        </p:nvSpPr>
        <p:spPr>
          <a:xfrm>
            <a:off x="712900" y="2014951"/>
            <a:ext cx="25356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2"/>
          <p:cNvSpPr txBox="1">
            <a:spLocks noGrp="1"/>
          </p:cNvSpPr>
          <p:nvPr>
            <p:ph type="subTitle" idx="2"/>
          </p:nvPr>
        </p:nvSpPr>
        <p:spPr>
          <a:xfrm>
            <a:off x="3248550" y="2014961"/>
            <a:ext cx="26490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2"/>
          <p:cNvSpPr txBox="1">
            <a:spLocks noGrp="1"/>
          </p:cNvSpPr>
          <p:nvPr>
            <p:ph type="subTitle" idx="3"/>
          </p:nvPr>
        </p:nvSpPr>
        <p:spPr>
          <a:xfrm>
            <a:off x="712900" y="3539850"/>
            <a:ext cx="25356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22"/>
          <p:cNvSpPr txBox="1">
            <a:spLocks noGrp="1"/>
          </p:cNvSpPr>
          <p:nvPr>
            <p:ph type="subTitle" idx="4"/>
          </p:nvPr>
        </p:nvSpPr>
        <p:spPr>
          <a:xfrm>
            <a:off x="3248562" y="3539852"/>
            <a:ext cx="26490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2"/>
          <p:cNvSpPr txBox="1">
            <a:spLocks noGrp="1"/>
          </p:cNvSpPr>
          <p:nvPr>
            <p:ph type="subTitle" idx="5"/>
          </p:nvPr>
        </p:nvSpPr>
        <p:spPr>
          <a:xfrm>
            <a:off x="5895106" y="2014957"/>
            <a:ext cx="25356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2"/>
          <p:cNvSpPr txBox="1">
            <a:spLocks noGrp="1"/>
          </p:cNvSpPr>
          <p:nvPr>
            <p:ph type="subTitle" idx="6"/>
          </p:nvPr>
        </p:nvSpPr>
        <p:spPr>
          <a:xfrm>
            <a:off x="5895126" y="3539850"/>
            <a:ext cx="25356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2"/>
          <p:cNvSpPr txBox="1">
            <a:spLocks noGrp="1"/>
          </p:cNvSpPr>
          <p:nvPr>
            <p:ph type="subTitle" idx="7"/>
          </p:nvPr>
        </p:nvSpPr>
        <p:spPr>
          <a:xfrm>
            <a:off x="712900" y="1550750"/>
            <a:ext cx="2535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subTitle" idx="8"/>
          </p:nvPr>
        </p:nvSpPr>
        <p:spPr>
          <a:xfrm>
            <a:off x="3248548" y="1550750"/>
            <a:ext cx="2646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84" name="Google Shape;284;p22"/>
          <p:cNvSpPr txBox="1">
            <a:spLocks noGrp="1"/>
          </p:cNvSpPr>
          <p:nvPr>
            <p:ph type="subTitle" idx="9"/>
          </p:nvPr>
        </p:nvSpPr>
        <p:spPr>
          <a:xfrm>
            <a:off x="5895103" y="1550750"/>
            <a:ext cx="25332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85" name="Google Shape;285;p22"/>
          <p:cNvSpPr txBox="1">
            <a:spLocks noGrp="1"/>
          </p:cNvSpPr>
          <p:nvPr>
            <p:ph type="subTitle" idx="13"/>
          </p:nvPr>
        </p:nvSpPr>
        <p:spPr>
          <a:xfrm>
            <a:off x="712900" y="3078057"/>
            <a:ext cx="2535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86" name="Google Shape;286;p22"/>
          <p:cNvSpPr txBox="1">
            <a:spLocks noGrp="1"/>
          </p:cNvSpPr>
          <p:nvPr>
            <p:ph type="subTitle" idx="14"/>
          </p:nvPr>
        </p:nvSpPr>
        <p:spPr>
          <a:xfrm>
            <a:off x="3248548" y="3078054"/>
            <a:ext cx="2646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87" name="Google Shape;287;p22"/>
          <p:cNvSpPr txBox="1">
            <a:spLocks noGrp="1"/>
          </p:cNvSpPr>
          <p:nvPr>
            <p:ph type="subTitle" idx="15"/>
          </p:nvPr>
        </p:nvSpPr>
        <p:spPr>
          <a:xfrm>
            <a:off x="5895101" y="3078050"/>
            <a:ext cx="2535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88" name="Google Shape;288;p22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grpSp>
        <p:nvGrpSpPr>
          <p:cNvPr id="289" name="Google Shape;289;p22"/>
          <p:cNvGrpSpPr/>
          <p:nvPr/>
        </p:nvGrpSpPr>
        <p:grpSpPr>
          <a:xfrm>
            <a:off x="496925" y="1436601"/>
            <a:ext cx="8150150" cy="3151497"/>
            <a:chOff x="496925" y="1436601"/>
            <a:chExt cx="8150150" cy="3151497"/>
          </a:xfrm>
        </p:grpSpPr>
        <p:sp>
          <p:nvSpPr>
            <p:cNvPr id="290" name="Google Shape;290;p22"/>
            <p:cNvSpPr txBox="1"/>
            <p:nvPr/>
          </p:nvSpPr>
          <p:spPr>
            <a:xfrm>
              <a:off x="8430775" y="2030298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1010010010110111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91" name="Google Shape;291;p22"/>
            <p:cNvSpPr txBox="1"/>
            <p:nvPr/>
          </p:nvSpPr>
          <p:spPr>
            <a:xfrm>
              <a:off x="496925" y="14366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1001010100101010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23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294" name="Google Shape;294;p23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96" name="Google Shape;296;p23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297" name="Google Shape;297;p23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8" name="Google Shape;298;p23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9" name="Google Shape;299;p23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00" name="Google Shape;300;p23"/>
          <p:cNvSpPr txBox="1">
            <a:spLocks noGrp="1"/>
          </p:cNvSpPr>
          <p:nvPr>
            <p:ph type="title"/>
          </p:nvPr>
        </p:nvSpPr>
        <p:spPr>
          <a:xfrm>
            <a:off x="2347938" y="7523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3"/>
          <p:cNvSpPr txBox="1">
            <a:spLocks noGrp="1"/>
          </p:cNvSpPr>
          <p:nvPr>
            <p:ph type="subTitle" idx="1"/>
          </p:nvPr>
        </p:nvSpPr>
        <p:spPr>
          <a:xfrm>
            <a:off x="1899650" y="2055875"/>
            <a:ext cx="3708900" cy="1468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03" name="Google Shape;303;p23"/>
          <p:cNvGrpSpPr/>
          <p:nvPr/>
        </p:nvGrpSpPr>
        <p:grpSpPr>
          <a:xfrm>
            <a:off x="496925" y="1436601"/>
            <a:ext cx="8150150" cy="3151497"/>
            <a:chOff x="496925" y="1436601"/>
            <a:chExt cx="8150150" cy="3151497"/>
          </a:xfrm>
        </p:grpSpPr>
        <p:sp>
          <p:nvSpPr>
            <p:cNvPr id="304" name="Google Shape;304;p23"/>
            <p:cNvSpPr txBox="1"/>
            <p:nvPr/>
          </p:nvSpPr>
          <p:spPr>
            <a:xfrm>
              <a:off x="8430775" y="2030298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1010010010110111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5" name="Google Shape;305;p23"/>
            <p:cNvSpPr txBox="1"/>
            <p:nvPr/>
          </p:nvSpPr>
          <p:spPr>
            <a:xfrm>
              <a:off x="496925" y="14366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1001010100101010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24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308" name="Google Shape;308;p24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10" name="Google Shape;310;p24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311" name="Google Shape;311;p24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2" name="Google Shape;312;p24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3" name="Google Shape;313;p24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314" name="Google Shape;314;p24"/>
          <p:cNvGrpSpPr/>
          <p:nvPr/>
        </p:nvGrpSpPr>
        <p:grpSpPr>
          <a:xfrm>
            <a:off x="496925" y="1007751"/>
            <a:ext cx="8150150" cy="3215250"/>
            <a:chOff x="496925" y="1007751"/>
            <a:chExt cx="8150150" cy="3215250"/>
          </a:xfrm>
        </p:grpSpPr>
        <p:sp>
          <p:nvSpPr>
            <p:cNvPr id="315" name="Google Shape;315;p24"/>
            <p:cNvSpPr txBox="1"/>
            <p:nvPr/>
          </p:nvSpPr>
          <p:spPr>
            <a:xfrm>
              <a:off x="8430775" y="10077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1100101010101110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16" name="Google Shape;316;p24"/>
            <p:cNvSpPr txBox="1"/>
            <p:nvPr/>
          </p:nvSpPr>
          <p:spPr>
            <a:xfrm>
              <a:off x="496925" y="1665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101010111000111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25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319" name="Google Shape;319;p25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20" name="Google Shape;320;p25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21" name="Google Shape;321;p25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322" name="Google Shape;322;p25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3" name="Google Shape;323;p25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4" name="Google Shape;324;p25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325" name="Google Shape;325;p25"/>
          <p:cNvGrpSpPr/>
          <p:nvPr/>
        </p:nvGrpSpPr>
        <p:grpSpPr>
          <a:xfrm>
            <a:off x="496925" y="1436601"/>
            <a:ext cx="8150150" cy="3151497"/>
            <a:chOff x="496925" y="1436601"/>
            <a:chExt cx="8150150" cy="3151497"/>
          </a:xfrm>
        </p:grpSpPr>
        <p:sp>
          <p:nvSpPr>
            <p:cNvPr id="326" name="Google Shape;326;p25"/>
            <p:cNvSpPr txBox="1"/>
            <p:nvPr/>
          </p:nvSpPr>
          <p:spPr>
            <a:xfrm>
              <a:off x="8430775" y="2030298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1010010010110111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27" name="Google Shape;327;p25"/>
            <p:cNvSpPr txBox="1"/>
            <p:nvPr/>
          </p:nvSpPr>
          <p:spPr>
            <a:xfrm>
              <a:off x="496925" y="14366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1001010100101010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23" name="Google Shape;23;p3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" name="Google Shape;25;p3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26" name="Google Shape;26;p3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8" name="Google Shape;28;p3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4867150" y="3453725"/>
            <a:ext cx="3258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4867150" y="2296925"/>
            <a:ext cx="1724700" cy="928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>
            <a:spLocks noGrp="1"/>
          </p:cNvSpPr>
          <p:nvPr>
            <p:ph type="pic" idx="3"/>
          </p:nvPr>
        </p:nvSpPr>
        <p:spPr>
          <a:xfrm>
            <a:off x="946250" y="1075925"/>
            <a:ext cx="2818200" cy="329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32" name="Google Shape;32;p3"/>
          <p:cNvGrpSpPr/>
          <p:nvPr/>
        </p:nvGrpSpPr>
        <p:grpSpPr>
          <a:xfrm>
            <a:off x="496925" y="1007751"/>
            <a:ext cx="8150150" cy="3215250"/>
            <a:chOff x="496925" y="1007751"/>
            <a:chExt cx="8150150" cy="3215250"/>
          </a:xfrm>
        </p:grpSpPr>
        <p:sp>
          <p:nvSpPr>
            <p:cNvPr id="33" name="Google Shape;33;p3"/>
            <p:cNvSpPr txBox="1"/>
            <p:nvPr/>
          </p:nvSpPr>
          <p:spPr>
            <a:xfrm>
              <a:off x="8430775" y="10077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1100101010101110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" name="Google Shape;34;p3"/>
            <p:cNvSpPr txBox="1"/>
            <p:nvPr/>
          </p:nvSpPr>
          <p:spPr>
            <a:xfrm>
              <a:off x="496925" y="1665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101010111000111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50" name="Google Shape;50;p5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52" name="Google Shape;52;p5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53" name="Google Shape;53;p5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56" name="Google Shape;56;p5"/>
          <p:cNvSpPr txBox="1">
            <a:spLocks noGrp="1"/>
          </p:cNvSpPr>
          <p:nvPr>
            <p:ph type="subTitle" idx="1"/>
          </p:nvPr>
        </p:nvSpPr>
        <p:spPr>
          <a:xfrm>
            <a:off x="5017188" y="2650350"/>
            <a:ext cx="26958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2"/>
          </p:nvPr>
        </p:nvSpPr>
        <p:spPr>
          <a:xfrm>
            <a:off x="1431012" y="2650356"/>
            <a:ext cx="26958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3"/>
          </p:nvPr>
        </p:nvSpPr>
        <p:spPr>
          <a:xfrm>
            <a:off x="1431000" y="2163425"/>
            <a:ext cx="2695800" cy="4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4"/>
          </p:nvPr>
        </p:nvSpPr>
        <p:spPr>
          <a:xfrm>
            <a:off x="5017175" y="2163425"/>
            <a:ext cx="2695800" cy="4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grpSp>
        <p:nvGrpSpPr>
          <p:cNvPr id="61" name="Google Shape;61;p5"/>
          <p:cNvGrpSpPr/>
          <p:nvPr/>
        </p:nvGrpSpPr>
        <p:grpSpPr>
          <a:xfrm>
            <a:off x="496925" y="1007751"/>
            <a:ext cx="8150150" cy="3215250"/>
            <a:chOff x="496925" y="1007751"/>
            <a:chExt cx="8150150" cy="3215250"/>
          </a:xfrm>
        </p:grpSpPr>
        <p:sp>
          <p:nvSpPr>
            <p:cNvPr id="62" name="Google Shape;62;p5"/>
            <p:cNvSpPr txBox="1"/>
            <p:nvPr/>
          </p:nvSpPr>
          <p:spPr>
            <a:xfrm>
              <a:off x="8430775" y="10077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1100101010101110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3" name="Google Shape;63;p5"/>
            <p:cNvSpPr txBox="1"/>
            <p:nvPr/>
          </p:nvSpPr>
          <p:spPr>
            <a:xfrm>
              <a:off x="496925" y="1665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101010111000111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6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66" name="Google Shape;66;p6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68" name="Google Shape;68;p6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69" name="Google Shape;69;p6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0" name="Google Shape;70;p6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1" name="Google Shape;71;p6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73" name="Google Shape;73;p6"/>
          <p:cNvGrpSpPr/>
          <p:nvPr/>
        </p:nvGrpSpPr>
        <p:grpSpPr>
          <a:xfrm>
            <a:off x="496925" y="855351"/>
            <a:ext cx="8150150" cy="3748650"/>
            <a:chOff x="496925" y="855351"/>
            <a:chExt cx="8150150" cy="3748650"/>
          </a:xfrm>
        </p:grpSpPr>
        <p:sp>
          <p:nvSpPr>
            <p:cNvPr id="74" name="Google Shape;74;p6"/>
            <p:cNvSpPr txBox="1"/>
            <p:nvPr/>
          </p:nvSpPr>
          <p:spPr>
            <a:xfrm>
              <a:off x="8430775" y="8553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1010010101001010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" name="Google Shape;75;p6"/>
            <p:cNvSpPr txBox="1"/>
            <p:nvPr/>
          </p:nvSpPr>
          <p:spPr>
            <a:xfrm>
              <a:off x="496925" y="2046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1001010101010100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7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78" name="Google Shape;78;p7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0" name="Google Shape;80;p7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81" name="Google Shape;81;p7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3" name="Google Shape;83;p7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84" name="Google Shape;84;p7"/>
          <p:cNvSpPr txBox="1">
            <a:spLocks noGrp="1"/>
          </p:cNvSpPr>
          <p:nvPr>
            <p:ph type="title"/>
          </p:nvPr>
        </p:nvSpPr>
        <p:spPr>
          <a:xfrm>
            <a:off x="713225" y="885888"/>
            <a:ext cx="42948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subTitle" idx="1"/>
          </p:nvPr>
        </p:nvSpPr>
        <p:spPr>
          <a:xfrm>
            <a:off x="713225" y="1887913"/>
            <a:ext cx="42948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7"/>
          <p:cNvSpPr>
            <a:spLocks noGrp="1"/>
          </p:cNvSpPr>
          <p:nvPr>
            <p:ph type="pic" idx="2"/>
          </p:nvPr>
        </p:nvSpPr>
        <p:spPr>
          <a:xfrm>
            <a:off x="5237825" y="1001375"/>
            <a:ext cx="2818200" cy="329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87" name="Google Shape;87;p7"/>
          <p:cNvGrpSpPr/>
          <p:nvPr/>
        </p:nvGrpSpPr>
        <p:grpSpPr>
          <a:xfrm>
            <a:off x="496925" y="855351"/>
            <a:ext cx="8150150" cy="3748650"/>
            <a:chOff x="496925" y="855351"/>
            <a:chExt cx="8150150" cy="3748650"/>
          </a:xfrm>
        </p:grpSpPr>
        <p:sp>
          <p:nvSpPr>
            <p:cNvPr id="88" name="Google Shape;88;p7"/>
            <p:cNvSpPr txBox="1"/>
            <p:nvPr/>
          </p:nvSpPr>
          <p:spPr>
            <a:xfrm>
              <a:off x="8430775" y="8553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1010010101001010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9" name="Google Shape;89;p7"/>
            <p:cNvSpPr txBox="1"/>
            <p:nvPr/>
          </p:nvSpPr>
          <p:spPr>
            <a:xfrm>
              <a:off x="496925" y="2046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1001010101010100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9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101" name="Google Shape;101;p9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03" name="Google Shape;103;p9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104" name="Google Shape;104;p9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5" name="Google Shape;105;p9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6" name="Google Shape;106;p9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07" name="Google Shape;10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>
            <a:spLocks noGrp="1"/>
          </p:cNvSpPr>
          <p:nvPr>
            <p:ph type="pic" idx="2"/>
          </p:nvPr>
        </p:nvSpPr>
        <p:spPr>
          <a:xfrm>
            <a:off x="0" y="-14875"/>
            <a:ext cx="9144000" cy="515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10"/>
          <p:cNvSpPr txBox="1">
            <a:spLocks noGrp="1"/>
          </p:cNvSpPr>
          <p:nvPr>
            <p:ph type="title"/>
          </p:nvPr>
        </p:nvSpPr>
        <p:spPr>
          <a:xfrm>
            <a:off x="926200" y="681525"/>
            <a:ext cx="2705100" cy="1118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11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114" name="Google Shape;114;p11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16" name="Google Shape;116;p11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117" name="Google Shape;117;p11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8" name="Google Shape;118;p11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9" name="Google Shape;119;p11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20" name="Google Shape;120;p11"/>
          <p:cNvSpPr txBox="1">
            <a:spLocks noGrp="1"/>
          </p:cNvSpPr>
          <p:nvPr>
            <p:ph type="title" hasCustomPrompt="1"/>
          </p:nvPr>
        </p:nvSpPr>
        <p:spPr>
          <a:xfrm>
            <a:off x="1226113" y="1953600"/>
            <a:ext cx="3731700" cy="1152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21" name="Google Shape;121;p11"/>
          <p:cNvSpPr txBox="1">
            <a:spLocks noGrp="1"/>
          </p:cNvSpPr>
          <p:nvPr>
            <p:ph type="subTitle" idx="1"/>
          </p:nvPr>
        </p:nvSpPr>
        <p:spPr>
          <a:xfrm>
            <a:off x="4404250" y="2898325"/>
            <a:ext cx="3513600" cy="104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22" name="Google Shape;122;p11"/>
          <p:cNvGrpSpPr/>
          <p:nvPr/>
        </p:nvGrpSpPr>
        <p:grpSpPr>
          <a:xfrm>
            <a:off x="496925" y="1007751"/>
            <a:ext cx="8150150" cy="3215250"/>
            <a:chOff x="496925" y="1007751"/>
            <a:chExt cx="8150150" cy="3215250"/>
          </a:xfrm>
        </p:grpSpPr>
        <p:sp>
          <p:nvSpPr>
            <p:cNvPr id="123" name="Google Shape;123;p11"/>
            <p:cNvSpPr txBox="1"/>
            <p:nvPr/>
          </p:nvSpPr>
          <p:spPr>
            <a:xfrm>
              <a:off x="8430775" y="10077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1100101010101110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4" name="Google Shape;124;p11"/>
            <p:cNvSpPr txBox="1"/>
            <p:nvPr/>
          </p:nvSpPr>
          <p:spPr>
            <a:xfrm>
              <a:off x="496925" y="1665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101010111000111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drich"/>
              <a:buNone/>
              <a:defRPr sz="28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6" r:id="rId11"/>
    <p:sldLayoutId id="2147483668" r:id="rId12"/>
    <p:sldLayoutId id="2147483669" r:id="rId13"/>
    <p:sldLayoutId id="2147483670" r:id="rId14"/>
    <p:sldLayoutId id="2147483671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29"/>
          <p:cNvGrpSpPr/>
          <p:nvPr/>
        </p:nvGrpSpPr>
        <p:grpSpPr>
          <a:xfrm>
            <a:off x="6442850" y="1530900"/>
            <a:ext cx="1625700" cy="1625700"/>
            <a:chOff x="4653650" y="1256600"/>
            <a:chExt cx="1625700" cy="1625700"/>
          </a:xfrm>
        </p:grpSpPr>
        <p:sp>
          <p:nvSpPr>
            <p:cNvPr id="339" name="Google Shape;339;p29"/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341" name="Google Shape;341;p29"/>
          <p:cNvSpPr txBox="1">
            <a:spLocks noGrp="1"/>
          </p:cNvSpPr>
          <p:nvPr>
            <p:ph type="ctrTitle"/>
          </p:nvPr>
        </p:nvSpPr>
        <p:spPr>
          <a:xfrm>
            <a:off x="1214563" y="968267"/>
            <a:ext cx="3736686" cy="24113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Large‑scale ETL / log analytics</a:t>
            </a:r>
            <a:endParaRPr dirty="0"/>
          </a:p>
        </p:txBody>
      </p:sp>
      <p:sp>
        <p:nvSpPr>
          <p:cNvPr id="342" name="Google Shape;342;p29"/>
          <p:cNvSpPr/>
          <p:nvPr/>
        </p:nvSpPr>
        <p:spPr>
          <a:xfrm>
            <a:off x="6820498" y="2096271"/>
            <a:ext cx="880576" cy="474590"/>
          </a:xfrm>
          <a:custGeom>
            <a:avLst/>
            <a:gdLst/>
            <a:ahLst/>
            <a:cxnLst/>
            <a:rect l="l" t="t" r="r" b="b"/>
            <a:pathLst>
              <a:path w="1618" h="872" extrusionOk="0">
                <a:moveTo>
                  <a:pt x="1093" y="11"/>
                </a:moveTo>
                <a:cubicBezTo>
                  <a:pt x="1064" y="-8"/>
                  <a:pt x="1024" y="0"/>
                  <a:pt x="1005" y="29"/>
                </a:cubicBezTo>
                <a:lnTo>
                  <a:pt x="508" y="774"/>
                </a:lnTo>
                <a:cubicBezTo>
                  <a:pt x="488" y="803"/>
                  <a:pt x="496" y="842"/>
                  <a:pt x="525" y="861"/>
                </a:cubicBezTo>
                <a:cubicBezTo>
                  <a:pt x="554" y="881"/>
                  <a:pt x="593" y="873"/>
                  <a:pt x="613" y="844"/>
                </a:cubicBezTo>
                <a:lnTo>
                  <a:pt x="1110" y="99"/>
                </a:lnTo>
                <a:cubicBezTo>
                  <a:pt x="1130" y="70"/>
                  <a:pt x="1122" y="31"/>
                  <a:pt x="1093" y="11"/>
                </a:cubicBezTo>
                <a:moveTo>
                  <a:pt x="1607" y="401"/>
                </a:moveTo>
                <a:lnTo>
                  <a:pt x="1359" y="29"/>
                </a:lnTo>
                <a:cubicBezTo>
                  <a:pt x="1339" y="0"/>
                  <a:pt x="1300" y="-8"/>
                  <a:pt x="1271" y="11"/>
                </a:cubicBezTo>
                <a:cubicBezTo>
                  <a:pt x="1242" y="31"/>
                  <a:pt x="1234" y="70"/>
                  <a:pt x="1254" y="99"/>
                </a:cubicBezTo>
                <a:lnTo>
                  <a:pt x="1479" y="436"/>
                </a:lnTo>
                <a:lnTo>
                  <a:pt x="1254" y="774"/>
                </a:lnTo>
                <a:cubicBezTo>
                  <a:pt x="1234" y="803"/>
                  <a:pt x="1242" y="842"/>
                  <a:pt x="1271" y="861"/>
                </a:cubicBezTo>
                <a:cubicBezTo>
                  <a:pt x="1300" y="881"/>
                  <a:pt x="1339" y="873"/>
                  <a:pt x="1359" y="844"/>
                </a:cubicBezTo>
                <a:lnTo>
                  <a:pt x="1607" y="471"/>
                </a:lnTo>
                <a:cubicBezTo>
                  <a:pt x="1622" y="450"/>
                  <a:pt x="1622" y="422"/>
                  <a:pt x="1607" y="401"/>
                </a:cubicBezTo>
                <a:moveTo>
                  <a:pt x="364" y="99"/>
                </a:moveTo>
                <a:lnTo>
                  <a:pt x="139" y="436"/>
                </a:lnTo>
                <a:lnTo>
                  <a:pt x="364" y="774"/>
                </a:lnTo>
                <a:cubicBezTo>
                  <a:pt x="384" y="803"/>
                  <a:pt x="376" y="842"/>
                  <a:pt x="347" y="861"/>
                </a:cubicBezTo>
                <a:cubicBezTo>
                  <a:pt x="318" y="881"/>
                  <a:pt x="279" y="873"/>
                  <a:pt x="259" y="844"/>
                </a:cubicBezTo>
                <a:lnTo>
                  <a:pt x="10" y="471"/>
                </a:lnTo>
                <a:cubicBezTo>
                  <a:pt x="-4" y="450"/>
                  <a:pt x="-4" y="422"/>
                  <a:pt x="10" y="401"/>
                </a:cubicBezTo>
                <a:lnTo>
                  <a:pt x="259" y="29"/>
                </a:lnTo>
                <a:cubicBezTo>
                  <a:pt x="278" y="0"/>
                  <a:pt x="318" y="-8"/>
                  <a:pt x="347" y="11"/>
                </a:cubicBezTo>
                <a:cubicBezTo>
                  <a:pt x="376" y="31"/>
                  <a:pt x="384" y="70"/>
                  <a:pt x="364" y="9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9"/>
          <p:cNvSpPr txBox="1">
            <a:spLocks noGrp="1"/>
          </p:cNvSpPr>
          <p:nvPr>
            <p:ph type="subTitle" idx="1"/>
          </p:nvPr>
        </p:nvSpPr>
        <p:spPr>
          <a:xfrm>
            <a:off x="5318725" y="3116112"/>
            <a:ext cx="2497200" cy="10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Presented for:</a:t>
            </a:r>
          </a:p>
          <a:p>
            <a:pPr marL="0" lvl="0" indent="0"/>
            <a:r>
              <a:rPr lang="en-US" dirty="0"/>
              <a:t>Dr Mohamad AOUDE </a:t>
            </a:r>
            <a:endParaRPr dirty="0"/>
          </a:p>
        </p:txBody>
      </p:sp>
      <p:sp>
        <p:nvSpPr>
          <p:cNvPr id="344" name="Google Shape;344;p29"/>
          <p:cNvSpPr/>
          <p:nvPr/>
        </p:nvSpPr>
        <p:spPr>
          <a:xfrm>
            <a:off x="5318787" y="2914950"/>
            <a:ext cx="2497200" cy="159600"/>
          </a:xfrm>
          <a:prstGeom prst="rect">
            <a:avLst/>
          </a:prstGeom>
          <a:solidFill>
            <a:srgbClr val="00B0F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Google Shape;343;p29">
            <a:extLst>
              <a:ext uri="{FF2B5EF4-FFF2-40B4-BE49-F238E27FC236}">
                <a16:creationId xmlns:a16="http://schemas.microsoft.com/office/drawing/2014/main" id="{2F22A2D8-ED3B-D617-F57E-A298A07DD48C}"/>
              </a:ext>
            </a:extLst>
          </p:cNvPr>
          <p:cNvSpPr txBox="1">
            <a:spLocks/>
          </p:cNvSpPr>
          <p:nvPr/>
        </p:nvSpPr>
        <p:spPr>
          <a:xfrm>
            <a:off x="1328075" y="3379665"/>
            <a:ext cx="2497200" cy="1044000"/>
          </a:xfrm>
          <a:prstGeom prst="rect">
            <a:avLst/>
          </a:prstGeom>
          <a:solidFill>
            <a:schemeClr val="lt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/>
            <a:r>
              <a:rPr lang="en-US" dirty="0"/>
              <a:t>&lt;/&gt; Fatima Moselmani</a:t>
            </a:r>
          </a:p>
          <a:p>
            <a:pPr marL="0" indent="0" algn="l"/>
            <a:r>
              <a:rPr lang="en-US" dirty="0"/>
              <a:t>&lt;/&gt; Fatima Jawad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0"/>
      <p:bldP spid="343" grpId="0" uiExpand="1" build="p"/>
      <p:bldP spid="2" grpId="0" build="p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182" y="885888"/>
            <a:ext cx="4544291" cy="922130"/>
          </a:xfrm>
        </p:spPr>
        <p:txBody>
          <a:bodyPr/>
          <a:lstStyle/>
          <a:p>
            <a:r>
              <a:rPr lang="en-US" dirty="0" smtClean="0"/>
              <a:t>4.3 Sequential Approach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Line-by-line parsing on a single </a:t>
            </a:r>
            <a:r>
              <a:rPr lang="en-US" dirty="0" smtClean="0"/>
              <a:t>thread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/>
              <a:t>line parsed into structured </a:t>
            </a:r>
            <a:r>
              <a:rPr lang="en-US" dirty="0" err="1"/>
              <a:t>LogEntry</a:t>
            </a:r>
            <a:r>
              <a:rPr lang="en-US" dirty="0"/>
              <a:t> </a:t>
            </a:r>
            <a:r>
              <a:rPr lang="en-US" dirty="0" smtClean="0"/>
              <a:t>object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Results </a:t>
            </a:r>
            <a:r>
              <a:rPr lang="en-US" dirty="0"/>
              <a:t>aggregated in one </a:t>
            </a:r>
            <a:r>
              <a:rPr lang="en-US" dirty="0" smtClean="0"/>
              <a:t>pass</a:t>
            </a:r>
          </a:p>
          <a:p>
            <a:pPr marL="15240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Simple </a:t>
            </a:r>
            <a:r>
              <a:rPr lang="en-US" dirty="0"/>
              <a:t>but slower for large log files</a:t>
            </a:r>
          </a:p>
        </p:txBody>
      </p:sp>
      <p:pic>
        <p:nvPicPr>
          <p:cNvPr id="16" name="Google Shape;401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1470" r="21470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73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4.4 Parallel Approach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Reads all log lines into memory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Divides </a:t>
            </a:r>
            <a:r>
              <a:rPr lang="en-US" dirty="0"/>
              <a:t>lines into N equal chunks (one per thread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/>
              <a:t>thread parses its chunk </a:t>
            </a:r>
            <a:r>
              <a:rPr lang="en-US" dirty="0" smtClean="0"/>
              <a:t>independently</a:t>
            </a:r>
          </a:p>
          <a:p>
            <a:endParaRPr lang="en-US" dirty="0" smtClean="0"/>
          </a:p>
          <a:p>
            <a:r>
              <a:rPr lang="en-US" dirty="0" smtClean="0"/>
              <a:t>Merge </a:t>
            </a:r>
            <a:r>
              <a:rPr lang="en-US" dirty="0"/>
              <a:t>results after all tasks </a:t>
            </a:r>
            <a:r>
              <a:rPr lang="en-US" dirty="0" smtClean="0"/>
              <a:t>complete</a:t>
            </a:r>
          </a:p>
          <a:p>
            <a:endParaRPr lang="en-US" dirty="0" smtClean="0"/>
          </a:p>
          <a:p>
            <a:r>
              <a:rPr lang="en-US" dirty="0" smtClean="0"/>
              <a:t>Thread </a:t>
            </a:r>
            <a:r>
              <a:rPr lang="en-US" dirty="0"/>
              <a:t>pool (</a:t>
            </a:r>
            <a:r>
              <a:rPr lang="en-US" dirty="0" err="1"/>
              <a:t>ExecutorService</a:t>
            </a:r>
            <a:r>
              <a:rPr lang="en-US" dirty="0"/>
              <a:t>) ensures efficient CPU usage</a:t>
            </a:r>
          </a:p>
        </p:txBody>
      </p:sp>
      <p:pic>
        <p:nvPicPr>
          <p:cNvPr id="5" name="Google Shape;375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2">
            <a:alphaModFix/>
          </a:blip>
          <a:srcRect l="21491" r="21491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66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5345" y="676482"/>
            <a:ext cx="6795654" cy="1055336"/>
          </a:xfrm>
        </p:spPr>
        <p:txBody>
          <a:bodyPr/>
          <a:lstStyle/>
          <a:p>
            <a:r>
              <a:rPr lang="en-US" sz="3600" dirty="0" smtClean="0"/>
              <a:t>4.5 Parallel </a:t>
            </a:r>
            <a:r>
              <a:rPr lang="en-US" sz="3600" dirty="0" smtClean="0"/>
              <a:t>Techniques Used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9926" y="1731818"/>
            <a:ext cx="6241473" cy="2244436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ExecutorService</a:t>
            </a:r>
            <a:r>
              <a:rPr lang="en-US" dirty="0"/>
              <a:t> (thread pool) for </a:t>
            </a:r>
            <a:r>
              <a:rPr lang="en-US" dirty="0" smtClean="0"/>
              <a:t>concurrency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smtClean="0"/>
              <a:t>Callable </a:t>
            </a:r>
            <a:r>
              <a:rPr lang="en-US" dirty="0"/>
              <a:t>tasks returning </a:t>
            </a:r>
            <a:r>
              <a:rPr lang="en-US" dirty="0"/>
              <a:t> </a:t>
            </a:r>
            <a:r>
              <a:rPr lang="en-US" dirty="0"/>
              <a:t>f</a:t>
            </a:r>
            <a:r>
              <a:rPr lang="en-US" dirty="0" smtClean="0"/>
              <a:t>uture results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err="1" smtClean="0"/>
              <a:t>SwingWorker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responsive GUI </a:t>
            </a:r>
            <a:r>
              <a:rPr lang="en-US" dirty="0" smtClean="0"/>
              <a:t>during processing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smtClean="0"/>
              <a:t>Independent </a:t>
            </a:r>
            <a:r>
              <a:rPr lang="en-US" dirty="0"/>
              <a:t>work avoids synchronization overhead</a:t>
            </a:r>
          </a:p>
        </p:txBody>
      </p:sp>
    </p:spTree>
    <p:extLst>
      <p:ext uri="{BB962C8B-B14F-4D97-AF65-F5344CB8AC3E}">
        <p14:creationId xmlns:p14="http://schemas.microsoft.com/office/powerpoint/2010/main" val="1413389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43"/>
          <p:cNvGrpSpPr/>
          <p:nvPr/>
        </p:nvGrpSpPr>
        <p:grpSpPr>
          <a:xfrm>
            <a:off x="4785088" y="1288400"/>
            <a:ext cx="1625700" cy="1625700"/>
            <a:chOff x="4653650" y="1256600"/>
            <a:chExt cx="1625700" cy="1625700"/>
          </a:xfrm>
        </p:grpSpPr>
        <p:sp>
          <p:nvSpPr>
            <p:cNvPr id="533" name="Google Shape;533;p43"/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34" name="Google Shape;534;p43"/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535" name="Google Shape;535;p43"/>
          <p:cNvSpPr txBox="1">
            <a:spLocks noGrp="1"/>
          </p:cNvSpPr>
          <p:nvPr>
            <p:ph type="title"/>
          </p:nvPr>
        </p:nvSpPr>
        <p:spPr>
          <a:xfrm>
            <a:off x="1226113" y="1953600"/>
            <a:ext cx="3731700" cy="11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Examples</a:t>
            </a:r>
            <a:endParaRPr sz="4400" dirty="0"/>
          </a:p>
        </p:txBody>
      </p:sp>
      <p:sp>
        <p:nvSpPr>
          <p:cNvPr id="536" name="Google Shape;536;p43"/>
          <p:cNvSpPr/>
          <p:nvPr/>
        </p:nvSpPr>
        <p:spPr>
          <a:xfrm>
            <a:off x="5322018" y="1820235"/>
            <a:ext cx="551881" cy="651775"/>
          </a:xfrm>
          <a:custGeom>
            <a:avLst/>
            <a:gdLst/>
            <a:ahLst/>
            <a:cxnLst/>
            <a:rect l="l" t="t" r="r" b="b"/>
            <a:pathLst>
              <a:path w="1370" h="1618" extrusionOk="0">
                <a:moveTo>
                  <a:pt x="1096" y="1046"/>
                </a:moveTo>
                <a:lnTo>
                  <a:pt x="847" y="1232"/>
                </a:lnTo>
                <a:cubicBezTo>
                  <a:pt x="819" y="1253"/>
                  <a:pt x="779" y="1248"/>
                  <a:pt x="759" y="1220"/>
                </a:cubicBezTo>
                <a:cubicBezTo>
                  <a:pt x="738" y="1192"/>
                  <a:pt x="743" y="1152"/>
                  <a:pt x="771" y="1131"/>
                </a:cubicBezTo>
                <a:lnTo>
                  <a:pt x="952" y="995"/>
                </a:lnTo>
                <a:lnTo>
                  <a:pt x="771" y="859"/>
                </a:lnTo>
                <a:cubicBezTo>
                  <a:pt x="743" y="839"/>
                  <a:pt x="738" y="799"/>
                  <a:pt x="759" y="771"/>
                </a:cubicBezTo>
                <a:cubicBezTo>
                  <a:pt x="780" y="743"/>
                  <a:pt x="819" y="737"/>
                  <a:pt x="847" y="758"/>
                </a:cubicBezTo>
                <a:lnTo>
                  <a:pt x="1096" y="945"/>
                </a:lnTo>
                <a:cubicBezTo>
                  <a:pt x="1129" y="970"/>
                  <a:pt x="1129" y="1021"/>
                  <a:pt x="1096" y="1046"/>
                </a:cubicBezTo>
                <a:moveTo>
                  <a:pt x="598" y="859"/>
                </a:moveTo>
                <a:lnTo>
                  <a:pt x="417" y="995"/>
                </a:lnTo>
                <a:lnTo>
                  <a:pt x="598" y="1131"/>
                </a:lnTo>
                <a:cubicBezTo>
                  <a:pt x="626" y="1152"/>
                  <a:pt x="632" y="1192"/>
                  <a:pt x="611" y="1220"/>
                </a:cubicBezTo>
                <a:cubicBezTo>
                  <a:pt x="590" y="1248"/>
                  <a:pt x="550" y="1253"/>
                  <a:pt x="523" y="1232"/>
                </a:cubicBezTo>
                <a:lnTo>
                  <a:pt x="274" y="1046"/>
                </a:lnTo>
                <a:cubicBezTo>
                  <a:pt x="240" y="1021"/>
                  <a:pt x="240" y="970"/>
                  <a:pt x="274" y="945"/>
                </a:cubicBezTo>
                <a:lnTo>
                  <a:pt x="523" y="758"/>
                </a:lnTo>
                <a:cubicBezTo>
                  <a:pt x="551" y="737"/>
                  <a:pt x="590" y="743"/>
                  <a:pt x="611" y="771"/>
                </a:cubicBezTo>
                <a:cubicBezTo>
                  <a:pt x="632" y="799"/>
                  <a:pt x="626" y="839"/>
                  <a:pt x="598" y="859"/>
                </a:cubicBezTo>
                <a:moveTo>
                  <a:pt x="126" y="1492"/>
                </a:moveTo>
                <a:lnTo>
                  <a:pt x="126" y="126"/>
                </a:lnTo>
                <a:lnTo>
                  <a:pt x="870" y="126"/>
                </a:lnTo>
                <a:lnTo>
                  <a:pt x="870" y="436"/>
                </a:lnTo>
                <a:cubicBezTo>
                  <a:pt x="870" y="471"/>
                  <a:pt x="899" y="499"/>
                  <a:pt x="934" y="499"/>
                </a:cubicBezTo>
                <a:lnTo>
                  <a:pt x="1243" y="499"/>
                </a:lnTo>
                <a:lnTo>
                  <a:pt x="1243" y="1492"/>
                </a:lnTo>
                <a:lnTo>
                  <a:pt x="126" y="1492"/>
                </a:lnTo>
                <a:moveTo>
                  <a:pt x="997" y="216"/>
                </a:moveTo>
                <a:lnTo>
                  <a:pt x="1154" y="373"/>
                </a:lnTo>
                <a:lnTo>
                  <a:pt x="997" y="373"/>
                </a:lnTo>
                <a:lnTo>
                  <a:pt x="997" y="216"/>
                </a:lnTo>
                <a:moveTo>
                  <a:pt x="1351" y="391"/>
                </a:moveTo>
                <a:lnTo>
                  <a:pt x="978" y="18"/>
                </a:lnTo>
                <a:lnTo>
                  <a:pt x="978" y="18"/>
                </a:lnTo>
                <a:cubicBezTo>
                  <a:pt x="965" y="6"/>
                  <a:pt x="949" y="0"/>
                  <a:pt x="934" y="0"/>
                </a:cubicBezTo>
                <a:lnTo>
                  <a:pt x="63" y="0"/>
                </a:lnTo>
                <a:cubicBezTo>
                  <a:pt x="28" y="0"/>
                  <a:pt x="0" y="28"/>
                  <a:pt x="0" y="63"/>
                </a:cubicBezTo>
                <a:lnTo>
                  <a:pt x="0" y="1555"/>
                </a:lnTo>
                <a:cubicBezTo>
                  <a:pt x="0" y="1590"/>
                  <a:pt x="28" y="1618"/>
                  <a:pt x="63" y="1618"/>
                </a:cubicBezTo>
                <a:lnTo>
                  <a:pt x="1306" y="1618"/>
                </a:lnTo>
                <a:cubicBezTo>
                  <a:pt x="1341" y="1618"/>
                  <a:pt x="1370" y="1590"/>
                  <a:pt x="1370" y="1555"/>
                </a:cubicBezTo>
                <a:lnTo>
                  <a:pt x="1370" y="436"/>
                </a:lnTo>
                <a:cubicBezTo>
                  <a:pt x="1370" y="419"/>
                  <a:pt x="1363" y="403"/>
                  <a:pt x="1351" y="3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43"/>
          <p:cNvSpPr txBox="1">
            <a:spLocks noGrp="1"/>
          </p:cNvSpPr>
          <p:nvPr>
            <p:ph type="subTitle" idx="1"/>
          </p:nvPr>
        </p:nvSpPr>
        <p:spPr>
          <a:xfrm>
            <a:off x="4404250" y="2898325"/>
            <a:ext cx="3513600" cy="10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538" name="Google Shape;538;p43"/>
          <p:cNvSpPr/>
          <p:nvPr/>
        </p:nvSpPr>
        <p:spPr>
          <a:xfrm>
            <a:off x="4404252" y="2738725"/>
            <a:ext cx="3513625" cy="159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BDF7B5-532A-A0D7-59AA-BF5B73820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11" y="0"/>
            <a:ext cx="82605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8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E90E3B-FD95-557C-B6DF-DFCB4D974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24" y="0"/>
            <a:ext cx="87665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77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D3264B-1A59-90FE-69FA-8B11FFE54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84" y="0"/>
            <a:ext cx="884903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43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9FF3CC-7BD1-555B-1E4A-1FDDB06F0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29" y="0"/>
            <a:ext cx="88609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7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02D620-FDBD-D994-C920-E9538A954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2" y="0"/>
            <a:ext cx="90559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12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4"/>
          <p:cNvSpPr txBox="1">
            <a:spLocks noGrp="1"/>
          </p:cNvSpPr>
          <p:nvPr>
            <p:ph type="title"/>
          </p:nvPr>
        </p:nvSpPr>
        <p:spPr>
          <a:xfrm>
            <a:off x="720000" y="87349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en-US" dirty="0" smtClean="0"/>
              <a:t>5. </a:t>
            </a:r>
            <a:r>
              <a:rPr lang="en-US" dirty="0" smtClean="0"/>
              <a:t>Performance </a:t>
            </a:r>
            <a:endParaRPr dirty="0"/>
          </a:p>
        </p:txBody>
      </p:sp>
      <p:sp>
        <p:nvSpPr>
          <p:cNvPr id="544" name="Google Shape;544;p44"/>
          <p:cNvSpPr/>
          <p:nvPr/>
        </p:nvSpPr>
        <p:spPr>
          <a:xfrm>
            <a:off x="1979773" y="1627493"/>
            <a:ext cx="183300" cy="1833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44"/>
          <p:cNvSpPr/>
          <p:nvPr/>
        </p:nvSpPr>
        <p:spPr>
          <a:xfrm>
            <a:off x="1979773" y="2382418"/>
            <a:ext cx="183300" cy="183300"/>
          </a:xfrm>
          <a:prstGeom prst="rect">
            <a:avLst/>
          </a:prstGeom>
          <a:solidFill>
            <a:srgbClr val="0070C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6" name="Google Shape;546;p44"/>
          <p:cNvSpPr/>
          <p:nvPr/>
        </p:nvSpPr>
        <p:spPr>
          <a:xfrm>
            <a:off x="1979773" y="3137343"/>
            <a:ext cx="183300" cy="183300"/>
          </a:xfrm>
          <a:prstGeom prst="rect">
            <a:avLst/>
          </a:prstGeom>
          <a:solidFill>
            <a:srgbClr val="00B0F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7" name="Google Shape;547;p44"/>
          <p:cNvSpPr/>
          <p:nvPr/>
        </p:nvSpPr>
        <p:spPr>
          <a:xfrm>
            <a:off x="1979773" y="3892268"/>
            <a:ext cx="183300" cy="183300"/>
          </a:xfrm>
          <a:prstGeom prst="rect">
            <a:avLst/>
          </a:prstGeom>
          <a:solidFill>
            <a:srgbClr val="00FFFF"/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9" name="Google Shape;549;p44"/>
          <p:cNvSpPr txBox="1"/>
          <p:nvPr/>
        </p:nvSpPr>
        <p:spPr>
          <a:xfrm>
            <a:off x="2257210" y="3846163"/>
            <a:ext cx="2052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rPr>
              <a:t>16 threads</a:t>
            </a:r>
            <a:endParaRPr sz="2000" b="1" dirty="0">
              <a:solidFill>
                <a:schemeClr val="dk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550" name="Google Shape;550;p44"/>
          <p:cNvSpPr txBox="1"/>
          <p:nvPr/>
        </p:nvSpPr>
        <p:spPr>
          <a:xfrm>
            <a:off x="2264137" y="4147127"/>
            <a:ext cx="2052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X</a:t>
            </a:r>
            <a:r>
              <a:rPr lang="en" sz="12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4.0631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1" name="Google Shape;551;p44"/>
          <p:cNvSpPr txBox="1"/>
          <p:nvPr/>
        </p:nvSpPr>
        <p:spPr>
          <a:xfrm>
            <a:off x="2257226" y="3091827"/>
            <a:ext cx="2052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rPr>
              <a:t>12 threads</a:t>
            </a:r>
            <a:endParaRPr sz="2000" b="1" dirty="0">
              <a:solidFill>
                <a:schemeClr val="dk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552" name="Google Shape;552;p44"/>
          <p:cNvSpPr txBox="1"/>
          <p:nvPr/>
        </p:nvSpPr>
        <p:spPr>
          <a:xfrm>
            <a:off x="2351347" y="2593526"/>
            <a:ext cx="2052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X 3.6919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3" name="Google Shape;553;p44"/>
          <p:cNvSpPr txBox="1"/>
          <p:nvPr/>
        </p:nvSpPr>
        <p:spPr>
          <a:xfrm>
            <a:off x="2257210" y="2337506"/>
            <a:ext cx="2052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rPr>
              <a:t> </a:t>
            </a:r>
            <a:r>
              <a:rPr lang="en" sz="2000" b="1" dirty="0" smtClean="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rPr>
              <a:t>8 threads</a:t>
            </a:r>
            <a:endParaRPr sz="2000" b="1" dirty="0">
              <a:solidFill>
                <a:schemeClr val="dk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554" name="Google Shape;554;p44"/>
          <p:cNvSpPr txBox="1"/>
          <p:nvPr/>
        </p:nvSpPr>
        <p:spPr>
          <a:xfrm>
            <a:off x="2264137" y="3365792"/>
            <a:ext cx="2052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X 3.7638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5" name="Google Shape;555;p44"/>
          <p:cNvSpPr txBox="1"/>
          <p:nvPr/>
        </p:nvSpPr>
        <p:spPr>
          <a:xfrm>
            <a:off x="2257210" y="1583177"/>
            <a:ext cx="2052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rPr>
              <a:t>4 threads</a:t>
            </a:r>
            <a:endParaRPr sz="2000" b="1" dirty="0">
              <a:solidFill>
                <a:schemeClr val="dk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556" name="Google Shape;556;p44"/>
          <p:cNvSpPr txBox="1"/>
          <p:nvPr/>
        </p:nvSpPr>
        <p:spPr>
          <a:xfrm>
            <a:off x="2257210" y="1884141"/>
            <a:ext cx="2052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X </a:t>
            </a:r>
            <a:r>
              <a:rPr lang="en-US" dirty="0">
                <a:solidFill>
                  <a:schemeClr val="accent6"/>
                </a:solidFill>
              </a:rPr>
              <a:t>2.6768</a:t>
            </a:r>
            <a:r>
              <a:rPr lang="en-US" sz="1200" dirty="0"/>
              <a:t> </a:t>
            </a:r>
            <a:r>
              <a:rPr lang="en" sz="12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1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 dirty="0"/>
          </a:p>
        </p:txBody>
      </p:sp>
      <p:sp>
        <p:nvSpPr>
          <p:cNvPr id="359" name="Google Shape;359;p31"/>
          <p:cNvSpPr txBox="1">
            <a:spLocks noGrp="1"/>
          </p:cNvSpPr>
          <p:nvPr>
            <p:ph type="title" idx="2"/>
          </p:nvPr>
        </p:nvSpPr>
        <p:spPr>
          <a:xfrm>
            <a:off x="1589400" y="1808550"/>
            <a:ext cx="813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B0F0"/>
                </a:solidFill>
              </a:rPr>
              <a:t>01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360" name="Google Shape;360;p31"/>
          <p:cNvSpPr txBox="1">
            <a:spLocks noGrp="1"/>
          </p:cNvSpPr>
          <p:nvPr>
            <p:ph type="title" idx="3"/>
          </p:nvPr>
        </p:nvSpPr>
        <p:spPr>
          <a:xfrm>
            <a:off x="1589400" y="3219089"/>
            <a:ext cx="813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F0"/>
                </a:solidFill>
              </a:rPr>
              <a:t>04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361" name="Google Shape;361;p31"/>
          <p:cNvSpPr txBox="1">
            <a:spLocks noGrp="1"/>
          </p:cNvSpPr>
          <p:nvPr>
            <p:ph type="title" idx="4"/>
          </p:nvPr>
        </p:nvSpPr>
        <p:spPr>
          <a:xfrm>
            <a:off x="4165428" y="1808550"/>
            <a:ext cx="813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F0"/>
                </a:solidFill>
              </a:rPr>
              <a:t>02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362" name="Google Shape;362;p31"/>
          <p:cNvSpPr txBox="1">
            <a:spLocks noGrp="1"/>
          </p:cNvSpPr>
          <p:nvPr>
            <p:ph type="title" idx="5"/>
          </p:nvPr>
        </p:nvSpPr>
        <p:spPr>
          <a:xfrm>
            <a:off x="4165428" y="3219089"/>
            <a:ext cx="813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F0"/>
                </a:solidFill>
              </a:rPr>
              <a:t>05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363" name="Google Shape;363;p31"/>
          <p:cNvSpPr txBox="1">
            <a:spLocks noGrp="1"/>
          </p:cNvSpPr>
          <p:nvPr>
            <p:ph type="title" idx="6"/>
          </p:nvPr>
        </p:nvSpPr>
        <p:spPr>
          <a:xfrm>
            <a:off x="6741456" y="1808550"/>
            <a:ext cx="813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F0"/>
                </a:solidFill>
              </a:rPr>
              <a:t>03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364" name="Google Shape;364;p31"/>
          <p:cNvSpPr txBox="1">
            <a:spLocks noGrp="1"/>
          </p:cNvSpPr>
          <p:nvPr>
            <p:ph type="title" idx="7"/>
          </p:nvPr>
        </p:nvSpPr>
        <p:spPr>
          <a:xfrm>
            <a:off x="6741456" y="3219089"/>
            <a:ext cx="813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F0"/>
                </a:solidFill>
              </a:rPr>
              <a:t>06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365" name="Google Shape;365;p31"/>
          <p:cNvSpPr txBox="1">
            <a:spLocks noGrp="1"/>
          </p:cNvSpPr>
          <p:nvPr>
            <p:ph type="subTitle" idx="1"/>
          </p:nvPr>
        </p:nvSpPr>
        <p:spPr>
          <a:xfrm>
            <a:off x="720000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66" name="Google Shape;366;p31"/>
          <p:cNvSpPr txBox="1">
            <a:spLocks noGrp="1"/>
          </p:cNvSpPr>
          <p:nvPr>
            <p:ph type="subTitle" idx="8"/>
          </p:nvPr>
        </p:nvSpPr>
        <p:spPr>
          <a:xfrm>
            <a:off x="3296028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this project?</a:t>
            </a:r>
            <a:endParaRPr dirty="0"/>
          </a:p>
        </p:txBody>
      </p:sp>
      <p:sp>
        <p:nvSpPr>
          <p:cNvPr id="367" name="Google Shape;367;p31"/>
          <p:cNvSpPr txBox="1">
            <a:spLocks noGrp="1"/>
          </p:cNvSpPr>
          <p:nvPr>
            <p:ph type="subTitle" idx="9"/>
          </p:nvPr>
        </p:nvSpPr>
        <p:spPr>
          <a:xfrm>
            <a:off x="5872056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/>
          </a:p>
        </p:txBody>
      </p:sp>
      <p:sp>
        <p:nvSpPr>
          <p:cNvPr id="368" name="Google Shape;368;p31"/>
          <p:cNvSpPr txBox="1">
            <a:spLocks noGrp="1"/>
          </p:cNvSpPr>
          <p:nvPr>
            <p:ph type="subTitle" idx="13"/>
          </p:nvPr>
        </p:nvSpPr>
        <p:spPr>
          <a:xfrm>
            <a:off x="720000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System Architecture</a:t>
            </a:r>
            <a:endParaRPr dirty="0"/>
          </a:p>
        </p:txBody>
      </p:sp>
      <p:sp>
        <p:nvSpPr>
          <p:cNvPr id="369" name="Google Shape;369;p31"/>
          <p:cNvSpPr txBox="1">
            <a:spLocks noGrp="1"/>
          </p:cNvSpPr>
          <p:nvPr>
            <p:ph type="subTitle" idx="14"/>
          </p:nvPr>
        </p:nvSpPr>
        <p:spPr>
          <a:xfrm>
            <a:off x="3296028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Performance </a:t>
            </a:r>
            <a:r>
              <a:rPr lang="en-US" dirty="0" smtClean="0"/>
              <a:t>&amp; </a:t>
            </a:r>
            <a:r>
              <a:rPr lang="en" dirty="0" smtClean="0"/>
              <a:t>Results</a:t>
            </a:r>
            <a:endParaRPr dirty="0"/>
          </a:p>
        </p:txBody>
      </p:sp>
      <p:sp>
        <p:nvSpPr>
          <p:cNvPr id="370" name="Google Shape;370;p31"/>
          <p:cNvSpPr txBox="1">
            <a:spLocks noGrp="1"/>
          </p:cNvSpPr>
          <p:nvPr>
            <p:ph type="subTitle" idx="15"/>
          </p:nvPr>
        </p:nvSpPr>
        <p:spPr>
          <a:xfrm>
            <a:off x="5872056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5" grpId="0" build="p"/>
      <p:bldP spid="366" grpId="0" build="p"/>
      <p:bldP spid="367" grpId="0" build="p"/>
      <p:bldP spid="368" grpId="0" build="p"/>
      <p:bldP spid="369" grpId="0" build="p"/>
      <p:bldP spid="37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717963" y="898154"/>
            <a:ext cx="5816959" cy="549645"/>
          </a:xfrm>
        </p:spPr>
        <p:txBody>
          <a:bodyPr/>
          <a:lstStyle/>
          <a:p>
            <a:r>
              <a:rPr lang="en-US" sz="4000" dirty="0" smtClean="0"/>
              <a:t>Output Visualization</a:t>
            </a:r>
            <a:endParaRPr lang="en-US" sz="4000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798587" y="1717964"/>
            <a:ext cx="6599740" cy="1621727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Role-specific analysis displayed in </a:t>
            </a:r>
            <a:r>
              <a:rPr lang="en-US" dirty="0" smtClean="0"/>
              <a:t>text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smtClean="0"/>
              <a:t>Dynamic </a:t>
            </a:r>
            <a:r>
              <a:rPr lang="en-US" dirty="0"/>
              <a:t>charts implemented using </a:t>
            </a:r>
            <a:r>
              <a:rPr lang="en-US" dirty="0" err="1" smtClean="0"/>
              <a:t>JFreeChartVisualize</a:t>
            </a:r>
            <a:r>
              <a:rPr lang="en-US" dirty="0" smtClean="0"/>
              <a:t> </a:t>
            </a:r>
            <a:r>
              <a:rPr lang="en-US" dirty="0"/>
              <a:t>requests per IP, HTTP methods, suspicious </a:t>
            </a:r>
            <a:r>
              <a:rPr lang="en-US" dirty="0" smtClean="0"/>
              <a:t>activity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smtClean="0"/>
              <a:t>Speed-up </a:t>
            </a:r>
            <a:r>
              <a:rPr lang="en-US" dirty="0"/>
              <a:t>and efficiency charts for parallel performance</a:t>
            </a:r>
          </a:p>
        </p:txBody>
      </p:sp>
    </p:spTree>
    <p:extLst>
      <p:ext uri="{BB962C8B-B14F-4D97-AF65-F5344CB8AC3E}">
        <p14:creationId xmlns:p14="http://schemas.microsoft.com/office/powerpoint/2010/main" val="1412959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1293" t="8053" r="11245" b="9323"/>
          <a:stretch/>
        </p:blipFill>
        <p:spPr>
          <a:xfrm>
            <a:off x="115748" y="-138897"/>
            <a:ext cx="8854633" cy="508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4033" b="14136"/>
          <a:stretch/>
        </p:blipFill>
        <p:spPr>
          <a:xfrm>
            <a:off x="0" y="300942"/>
            <a:ext cx="9121930" cy="454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75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8866208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7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13" y="-156447"/>
            <a:ext cx="8916173" cy="545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53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676" b="7685"/>
          <a:stretch/>
        </p:blipFill>
        <p:spPr>
          <a:xfrm>
            <a:off x="0" y="-14875"/>
            <a:ext cx="9144003" cy="5158499"/>
          </a:xfrm>
          <a:prstGeom prst="rect">
            <a:avLst/>
          </a:prstGeom>
        </p:spPr>
      </p:pic>
      <p:grpSp>
        <p:nvGrpSpPr>
          <p:cNvPr id="484" name="Google Shape;484;p39"/>
          <p:cNvGrpSpPr/>
          <p:nvPr/>
        </p:nvGrpSpPr>
        <p:grpSpPr>
          <a:xfrm>
            <a:off x="496925" y="1436601"/>
            <a:ext cx="8150150" cy="3151497"/>
            <a:chOff x="496925" y="1436601"/>
            <a:chExt cx="8150150" cy="3151497"/>
          </a:xfrm>
        </p:grpSpPr>
        <p:sp>
          <p:nvSpPr>
            <p:cNvPr id="485" name="Google Shape;485;p39"/>
            <p:cNvSpPr txBox="1"/>
            <p:nvPr/>
          </p:nvSpPr>
          <p:spPr>
            <a:xfrm>
              <a:off x="8430775" y="2030298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1010010010110111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6" name="Google Shape;486;p39"/>
            <p:cNvSpPr txBox="1"/>
            <p:nvPr/>
          </p:nvSpPr>
          <p:spPr>
            <a:xfrm>
              <a:off x="496925" y="14366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1001010100101010</a:t>
              </a:r>
              <a:endParaRPr sz="10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83" name="Google Shape;483;p39"/>
          <p:cNvSpPr txBox="1">
            <a:spLocks noGrp="1"/>
          </p:cNvSpPr>
          <p:nvPr>
            <p:ph type="title"/>
          </p:nvPr>
        </p:nvSpPr>
        <p:spPr>
          <a:xfrm>
            <a:off x="496925" y="1502132"/>
            <a:ext cx="2926984" cy="2426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dirty="0" smtClean="0"/>
              <a:t/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 smtClean="0"/>
              <a:t>6</a:t>
            </a:r>
            <a:r>
              <a:rPr lang="en" dirty="0"/>
              <a:t>. </a:t>
            </a:r>
            <a:r>
              <a:rPr lang="en" dirty="0" smtClean="0"/>
              <a:t>Conclusion</a:t>
            </a:r>
            <a:br>
              <a:rPr lang="en" dirty="0" smtClean="0"/>
            </a:b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8"/>
          <p:cNvSpPr txBox="1">
            <a:spLocks noGrp="1"/>
          </p:cNvSpPr>
          <p:nvPr>
            <p:ph type="subTitle" idx="1"/>
          </p:nvPr>
        </p:nvSpPr>
        <p:spPr>
          <a:xfrm>
            <a:off x="1899650" y="2055875"/>
            <a:ext cx="3708900" cy="14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Any questions?</a:t>
            </a:r>
            <a:endParaRPr sz="1800" b="1" dirty="0"/>
          </a:p>
        </p:txBody>
      </p:sp>
      <p:sp>
        <p:nvSpPr>
          <p:cNvPr id="622" name="Google Shape;622;p48"/>
          <p:cNvSpPr txBox="1">
            <a:spLocks noGrp="1"/>
          </p:cNvSpPr>
          <p:nvPr>
            <p:ph type="title"/>
          </p:nvPr>
        </p:nvSpPr>
        <p:spPr>
          <a:xfrm>
            <a:off x="2347938" y="7523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 dirty="0"/>
          </a:p>
        </p:txBody>
      </p:sp>
      <p:sp>
        <p:nvSpPr>
          <p:cNvPr id="624" name="Google Shape;624;p48"/>
          <p:cNvSpPr/>
          <p:nvPr/>
        </p:nvSpPr>
        <p:spPr>
          <a:xfrm>
            <a:off x="1899643" y="1898950"/>
            <a:ext cx="3708979" cy="159600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25" name="Google Shape;625;p48"/>
          <p:cNvGrpSpPr/>
          <p:nvPr/>
        </p:nvGrpSpPr>
        <p:grpSpPr>
          <a:xfrm>
            <a:off x="5451694" y="2394996"/>
            <a:ext cx="1792662" cy="914100"/>
            <a:chOff x="4653647" y="1256600"/>
            <a:chExt cx="1625703" cy="914100"/>
          </a:xfrm>
        </p:grpSpPr>
        <p:sp>
          <p:nvSpPr>
            <p:cNvPr id="626" name="Google Shape;626;p48"/>
            <p:cNvSpPr/>
            <p:nvPr/>
          </p:nvSpPr>
          <p:spPr>
            <a:xfrm>
              <a:off x="4653647" y="1256600"/>
              <a:ext cx="1625700" cy="914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7" name="Google Shape;627;p48"/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rgbClr val="00B0F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" name="Google Shape;8661;p62">
            <a:extLst>
              <a:ext uri="{FF2B5EF4-FFF2-40B4-BE49-F238E27FC236}">
                <a16:creationId xmlns:a16="http://schemas.microsoft.com/office/drawing/2014/main" id="{4858FC13-8B89-D80B-48F1-B23D831CBB1A}"/>
              </a:ext>
            </a:extLst>
          </p:cNvPr>
          <p:cNvGrpSpPr/>
          <p:nvPr/>
        </p:nvGrpSpPr>
        <p:grpSpPr>
          <a:xfrm>
            <a:off x="6193906" y="2777729"/>
            <a:ext cx="308234" cy="308234"/>
            <a:chOff x="892750" y="4993750"/>
            <a:chExt cx="483125" cy="483125"/>
          </a:xfrm>
        </p:grpSpPr>
        <p:sp>
          <p:nvSpPr>
            <p:cNvPr id="3" name="Google Shape;8662;p62">
              <a:extLst>
                <a:ext uri="{FF2B5EF4-FFF2-40B4-BE49-F238E27FC236}">
                  <a16:creationId xmlns:a16="http://schemas.microsoft.com/office/drawing/2014/main" id="{BD146863-EFC3-4D0D-FD43-3D8215D09D67}"/>
                </a:ext>
              </a:extLst>
            </p:cNvPr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4" name="Google Shape;8663;p62">
              <a:extLst>
                <a:ext uri="{FF2B5EF4-FFF2-40B4-BE49-F238E27FC236}">
                  <a16:creationId xmlns:a16="http://schemas.microsoft.com/office/drawing/2014/main" id="{5DEE2869-7AE2-32F1-B20C-50F57F62E4D6}"/>
                </a:ext>
              </a:extLst>
            </p:cNvPr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5" name="Google Shape;8664;p62">
              <a:extLst>
                <a:ext uri="{FF2B5EF4-FFF2-40B4-BE49-F238E27FC236}">
                  <a16:creationId xmlns:a16="http://schemas.microsoft.com/office/drawing/2014/main" id="{CAFA86AA-E0E8-B853-3A28-83236EC96041}"/>
                </a:ext>
              </a:extLst>
            </p:cNvPr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3809" r="29197"/>
          <a:stretch/>
        </p:blipFill>
        <p:spPr>
          <a:xfrm>
            <a:off x="5237825" y="1001375"/>
            <a:ext cx="2818200" cy="3295800"/>
          </a:xfrm>
          <a:prstGeom prst="rect">
            <a:avLst/>
          </a:prstGeom>
        </p:spPr>
      </p:pic>
      <p:sp>
        <p:nvSpPr>
          <p:cNvPr id="376" name="Google Shape;376;p32"/>
          <p:cNvSpPr txBox="1">
            <a:spLocks noGrp="1"/>
          </p:cNvSpPr>
          <p:nvPr>
            <p:ph type="title"/>
          </p:nvPr>
        </p:nvSpPr>
        <p:spPr>
          <a:xfrm>
            <a:off x="713225" y="885888"/>
            <a:ext cx="4294800" cy="612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1. Introduction</a:t>
            </a:r>
          </a:p>
        </p:txBody>
      </p:sp>
      <p:sp>
        <p:nvSpPr>
          <p:cNvPr id="377" name="Google Shape;377;p32"/>
          <p:cNvSpPr txBox="1">
            <a:spLocks noGrp="1"/>
          </p:cNvSpPr>
          <p:nvPr>
            <p:ph type="subTitle" idx="1"/>
          </p:nvPr>
        </p:nvSpPr>
        <p:spPr>
          <a:xfrm>
            <a:off x="713225" y="1373699"/>
            <a:ext cx="42948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400" i="1" u="sng" dirty="0"/>
              <a:t>What is ETL?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</a:pPr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Extract: extract data from log files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</a:pPr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Transform: </a:t>
            </a:r>
            <a:r>
              <a:rPr lang="en-US" sz="1400" dirty="0"/>
              <a:t>Clean, format, structure the data</a:t>
            </a:r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</a:pPr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Load: </a:t>
            </a:r>
            <a:r>
              <a:rPr lang="en-US" sz="1400" dirty="0"/>
              <a:t>Store the processed data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</a:pPr>
            <a:endParaRPr lang="en-US" sz="1400" dirty="0"/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</a:pPr>
            <a:endParaRPr lang="en-US" sz="140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400" i="1" u="sng" dirty="0"/>
              <a:t>What Are Logs?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400" i="1" u="sng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400" i="1" u="sng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400" i="1" u="sng" dirty="0"/>
              <a:t>Why Analyzing Logs Is Important?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40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sz="1400" dirty="0"/>
          </a:p>
        </p:txBody>
      </p:sp>
      <p:sp>
        <p:nvSpPr>
          <p:cNvPr id="378" name="Google Shape;378;p32"/>
          <p:cNvSpPr/>
          <p:nvPr/>
        </p:nvSpPr>
        <p:spPr>
          <a:xfrm>
            <a:off x="5237824" y="1001375"/>
            <a:ext cx="2818200" cy="159600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79" name="Google Shape;379;p32"/>
          <p:cNvGrpSpPr/>
          <p:nvPr/>
        </p:nvGrpSpPr>
        <p:grpSpPr>
          <a:xfrm>
            <a:off x="7042002" y="3346767"/>
            <a:ext cx="1243823" cy="1243823"/>
            <a:chOff x="4653650" y="1256600"/>
            <a:chExt cx="1625700" cy="1625700"/>
          </a:xfrm>
        </p:grpSpPr>
        <p:sp>
          <p:nvSpPr>
            <p:cNvPr id="380" name="Google Shape;380;p32"/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rgbClr val="00B0F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3992ECF-670A-B5C9-A88B-C2586EC671B4}"/>
              </a:ext>
            </a:extLst>
          </p:cNvPr>
          <p:cNvSpPr txBox="1"/>
          <p:nvPr/>
        </p:nvSpPr>
        <p:spPr>
          <a:xfrm>
            <a:off x="952958" y="295957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Open Sans"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Unicode MS"/>
                <a:ea typeface="Open Sans"/>
                <a:cs typeface="Open Sans"/>
                <a:sym typeface="Open Sans"/>
              </a:rPr>
              <a:t>2025-07-10 14:32:01 ERROR Database connection failed</a:t>
            </a:r>
            <a:endParaRPr kumimoji="0" lang="en-US" altLang="en-US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Open Sans"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Unicode MS"/>
                <a:ea typeface="Open Sans"/>
                <a:cs typeface="Open Sans"/>
                <a:sym typeface="Open Sans"/>
              </a:rPr>
              <a:t>2025-07-10 14:32:03 INFO User zahraa logged in</a:t>
            </a:r>
            <a:endParaRPr kumimoji="0" lang="en-US" altLang="en-US" sz="2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680;p49">
            <a:extLst>
              <a:ext uri="{FF2B5EF4-FFF2-40B4-BE49-F238E27FC236}">
                <a16:creationId xmlns:a16="http://schemas.microsoft.com/office/drawing/2014/main" id="{C67436D3-B34B-53E1-A311-CDA8D7A74E6A}"/>
              </a:ext>
            </a:extLst>
          </p:cNvPr>
          <p:cNvSpPr/>
          <p:nvPr/>
        </p:nvSpPr>
        <p:spPr>
          <a:xfrm>
            <a:off x="7386059" y="3756752"/>
            <a:ext cx="572802" cy="572802"/>
          </a:xfrm>
          <a:custGeom>
            <a:avLst/>
            <a:gdLst/>
            <a:ahLst/>
            <a:cxnLst/>
            <a:rect l="l" t="t" r="r" b="b"/>
            <a:pathLst>
              <a:path w="1618" h="1618" extrusionOk="0">
                <a:moveTo>
                  <a:pt x="746" y="746"/>
                </a:moveTo>
                <a:cubicBezTo>
                  <a:pt x="746" y="711"/>
                  <a:pt x="774" y="683"/>
                  <a:pt x="809" y="683"/>
                </a:cubicBezTo>
                <a:lnTo>
                  <a:pt x="1058" y="683"/>
                </a:lnTo>
                <a:cubicBezTo>
                  <a:pt x="1093" y="683"/>
                  <a:pt x="1121" y="711"/>
                  <a:pt x="1121" y="746"/>
                </a:cubicBezTo>
                <a:cubicBezTo>
                  <a:pt x="1121" y="781"/>
                  <a:pt x="1093" y="809"/>
                  <a:pt x="1058" y="809"/>
                </a:cubicBezTo>
                <a:lnTo>
                  <a:pt x="809" y="809"/>
                </a:lnTo>
                <a:cubicBezTo>
                  <a:pt x="774" y="809"/>
                  <a:pt x="746" y="781"/>
                  <a:pt x="746" y="746"/>
                </a:cubicBezTo>
                <a:moveTo>
                  <a:pt x="497" y="746"/>
                </a:moveTo>
                <a:cubicBezTo>
                  <a:pt x="497" y="711"/>
                  <a:pt x="526" y="683"/>
                  <a:pt x="560" y="683"/>
                </a:cubicBezTo>
                <a:lnTo>
                  <a:pt x="623" y="683"/>
                </a:lnTo>
                <a:cubicBezTo>
                  <a:pt x="658" y="683"/>
                  <a:pt x="686" y="711"/>
                  <a:pt x="686" y="746"/>
                </a:cubicBezTo>
                <a:cubicBezTo>
                  <a:pt x="686" y="781"/>
                  <a:pt x="658" y="809"/>
                  <a:pt x="623" y="809"/>
                </a:cubicBezTo>
                <a:lnTo>
                  <a:pt x="560" y="809"/>
                </a:lnTo>
                <a:cubicBezTo>
                  <a:pt x="526" y="809"/>
                  <a:pt x="497" y="781"/>
                  <a:pt x="497" y="746"/>
                </a:cubicBezTo>
                <a:moveTo>
                  <a:pt x="746" y="437"/>
                </a:moveTo>
                <a:cubicBezTo>
                  <a:pt x="746" y="402"/>
                  <a:pt x="774" y="373"/>
                  <a:pt x="809" y="373"/>
                </a:cubicBezTo>
                <a:lnTo>
                  <a:pt x="1058" y="373"/>
                </a:lnTo>
                <a:cubicBezTo>
                  <a:pt x="1093" y="373"/>
                  <a:pt x="1121" y="402"/>
                  <a:pt x="1121" y="437"/>
                </a:cubicBezTo>
                <a:cubicBezTo>
                  <a:pt x="1121" y="471"/>
                  <a:pt x="1093" y="500"/>
                  <a:pt x="1058" y="500"/>
                </a:cubicBezTo>
                <a:lnTo>
                  <a:pt x="809" y="500"/>
                </a:lnTo>
                <a:cubicBezTo>
                  <a:pt x="774" y="500"/>
                  <a:pt x="746" y="471"/>
                  <a:pt x="746" y="437"/>
                </a:cubicBezTo>
                <a:moveTo>
                  <a:pt x="497" y="437"/>
                </a:moveTo>
                <a:cubicBezTo>
                  <a:pt x="497" y="402"/>
                  <a:pt x="526" y="373"/>
                  <a:pt x="560" y="373"/>
                </a:cubicBezTo>
                <a:lnTo>
                  <a:pt x="623" y="373"/>
                </a:lnTo>
                <a:cubicBezTo>
                  <a:pt x="658" y="373"/>
                  <a:pt x="686" y="402"/>
                  <a:pt x="686" y="437"/>
                </a:cubicBezTo>
                <a:cubicBezTo>
                  <a:pt x="686" y="471"/>
                  <a:pt x="658" y="500"/>
                  <a:pt x="623" y="500"/>
                </a:cubicBezTo>
                <a:lnTo>
                  <a:pt x="560" y="500"/>
                </a:lnTo>
                <a:cubicBezTo>
                  <a:pt x="526" y="500"/>
                  <a:pt x="497" y="471"/>
                  <a:pt x="497" y="437"/>
                </a:cubicBezTo>
                <a:moveTo>
                  <a:pt x="1431" y="1244"/>
                </a:moveTo>
                <a:lnTo>
                  <a:pt x="187" y="1244"/>
                </a:lnTo>
                <a:cubicBezTo>
                  <a:pt x="154" y="1244"/>
                  <a:pt x="126" y="1216"/>
                  <a:pt x="126" y="1182"/>
                </a:cubicBezTo>
                <a:lnTo>
                  <a:pt x="126" y="1121"/>
                </a:lnTo>
                <a:lnTo>
                  <a:pt x="1492" y="1121"/>
                </a:lnTo>
                <a:lnTo>
                  <a:pt x="1492" y="1182"/>
                </a:lnTo>
                <a:cubicBezTo>
                  <a:pt x="1492" y="1216"/>
                  <a:pt x="1464" y="1244"/>
                  <a:pt x="1431" y="1244"/>
                </a:cubicBezTo>
                <a:moveTo>
                  <a:pt x="1018" y="1491"/>
                </a:moveTo>
                <a:lnTo>
                  <a:pt x="601" y="1491"/>
                </a:lnTo>
                <a:lnTo>
                  <a:pt x="662" y="1369"/>
                </a:lnTo>
                <a:lnTo>
                  <a:pt x="957" y="1369"/>
                </a:lnTo>
                <a:lnTo>
                  <a:pt x="1018" y="1491"/>
                </a:lnTo>
                <a:moveTo>
                  <a:pt x="187" y="375"/>
                </a:moveTo>
                <a:lnTo>
                  <a:pt x="249" y="375"/>
                </a:lnTo>
                <a:lnTo>
                  <a:pt x="249" y="995"/>
                </a:lnTo>
                <a:lnTo>
                  <a:pt x="126" y="995"/>
                </a:lnTo>
                <a:lnTo>
                  <a:pt x="126" y="437"/>
                </a:lnTo>
                <a:cubicBezTo>
                  <a:pt x="126" y="403"/>
                  <a:pt x="154" y="375"/>
                  <a:pt x="187" y="375"/>
                </a:cubicBezTo>
                <a:moveTo>
                  <a:pt x="375" y="127"/>
                </a:moveTo>
                <a:lnTo>
                  <a:pt x="1243" y="127"/>
                </a:lnTo>
                <a:lnTo>
                  <a:pt x="1243" y="995"/>
                </a:lnTo>
                <a:lnTo>
                  <a:pt x="375" y="995"/>
                </a:lnTo>
                <a:lnTo>
                  <a:pt x="375" y="127"/>
                </a:lnTo>
                <a:moveTo>
                  <a:pt x="1431" y="375"/>
                </a:moveTo>
                <a:cubicBezTo>
                  <a:pt x="1464" y="375"/>
                  <a:pt x="1492" y="403"/>
                  <a:pt x="1492" y="437"/>
                </a:cubicBezTo>
                <a:lnTo>
                  <a:pt x="1492" y="995"/>
                </a:lnTo>
                <a:lnTo>
                  <a:pt x="1370" y="995"/>
                </a:lnTo>
                <a:lnTo>
                  <a:pt x="1370" y="375"/>
                </a:lnTo>
                <a:lnTo>
                  <a:pt x="1431" y="375"/>
                </a:lnTo>
                <a:moveTo>
                  <a:pt x="1431" y="249"/>
                </a:moveTo>
                <a:lnTo>
                  <a:pt x="1370" y="249"/>
                </a:lnTo>
                <a:lnTo>
                  <a:pt x="1370" y="64"/>
                </a:lnTo>
                <a:cubicBezTo>
                  <a:pt x="1370" y="29"/>
                  <a:pt x="1341" y="0"/>
                  <a:pt x="1306" y="0"/>
                </a:cubicBezTo>
                <a:lnTo>
                  <a:pt x="312" y="0"/>
                </a:lnTo>
                <a:cubicBezTo>
                  <a:pt x="277" y="0"/>
                  <a:pt x="249" y="29"/>
                  <a:pt x="249" y="64"/>
                </a:cubicBezTo>
                <a:lnTo>
                  <a:pt x="249" y="249"/>
                </a:lnTo>
                <a:lnTo>
                  <a:pt x="187" y="249"/>
                </a:lnTo>
                <a:cubicBezTo>
                  <a:pt x="84" y="249"/>
                  <a:pt x="0" y="333"/>
                  <a:pt x="0" y="437"/>
                </a:cubicBezTo>
                <a:lnTo>
                  <a:pt x="0" y="1182"/>
                </a:lnTo>
                <a:cubicBezTo>
                  <a:pt x="0" y="1285"/>
                  <a:pt x="84" y="1369"/>
                  <a:pt x="187" y="1369"/>
                </a:cubicBezTo>
                <a:lnTo>
                  <a:pt x="520" y="1369"/>
                </a:lnTo>
                <a:lnTo>
                  <a:pt x="459" y="1491"/>
                </a:lnTo>
                <a:lnTo>
                  <a:pt x="312" y="1491"/>
                </a:lnTo>
                <a:cubicBezTo>
                  <a:pt x="277" y="1491"/>
                  <a:pt x="249" y="1519"/>
                  <a:pt x="249" y="1554"/>
                </a:cubicBezTo>
                <a:cubicBezTo>
                  <a:pt x="249" y="1589"/>
                  <a:pt x="277" y="1618"/>
                  <a:pt x="312" y="1618"/>
                </a:cubicBezTo>
                <a:lnTo>
                  <a:pt x="1306" y="1618"/>
                </a:lnTo>
                <a:cubicBezTo>
                  <a:pt x="1341" y="1618"/>
                  <a:pt x="1370" y="1589"/>
                  <a:pt x="1370" y="1554"/>
                </a:cubicBezTo>
                <a:cubicBezTo>
                  <a:pt x="1370" y="1519"/>
                  <a:pt x="1341" y="1491"/>
                  <a:pt x="1306" y="1491"/>
                </a:cubicBezTo>
                <a:lnTo>
                  <a:pt x="1159" y="1491"/>
                </a:lnTo>
                <a:lnTo>
                  <a:pt x="1098" y="1369"/>
                </a:lnTo>
                <a:lnTo>
                  <a:pt x="1431" y="1369"/>
                </a:lnTo>
                <a:cubicBezTo>
                  <a:pt x="1534" y="1369"/>
                  <a:pt x="1618" y="1285"/>
                  <a:pt x="1618" y="1182"/>
                </a:cubicBezTo>
                <a:lnTo>
                  <a:pt x="1618" y="437"/>
                </a:lnTo>
                <a:cubicBezTo>
                  <a:pt x="1618" y="333"/>
                  <a:pt x="1534" y="249"/>
                  <a:pt x="1431" y="24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7" grpId="0" uiExpand="1" build="p"/>
      <p:bldP spid="9" grpId="0"/>
      <p:bldP spid="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3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2. Why this project?</a:t>
            </a:r>
          </a:p>
        </p:txBody>
      </p:sp>
      <p:sp>
        <p:nvSpPr>
          <p:cNvPr id="391" name="Google Shape;391;p33"/>
          <p:cNvSpPr txBox="1">
            <a:spLocks noGrp="1"/>
          </p:cNvSpPr>
          <p:nvPr>
            <p:ph type="subTitle" idx="2"/>
          </p:nvPr>
        </p:nvSpPr>
        <p:spPr>
          <a:xfrm>
            <a:off x="1062373" y="1604939"/>
            <a:ext cx="6385029" cy="12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Large volumes of logs are generated continuously</a:t>
            </a:r>
          </a:p>
          <a:p>
            <a:pPr marL="171450" lvl="0" indent="-1714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171450" lvl="0" indent="-1714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Sequential processing is too slow </a:t>
            </a:r>
          </a:p>
          <a:p>
            <a:pPr marL="171450" lvl="0" indent="-1714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171450" lvl="0" indent="-1714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Need for an efficient, scalable log analytics pipeline</a:t>
            </a:r>
          </a:p>
        </p:txBody>
      </p:sp>
      <p:grpSp>
        <p:nvGrpSpPr>
          <p:cNvPr id="473" name="Google Shape;473;p38"/>
          <p:cNvGrpSpPr/>
          <p:nvPr/>
        </p:nvGrpSpPr>
        <p:grpSpPr>
          <a:xfrm>
            <a:off x="6930122" y="3203495"/>
            <a:ext cx="1243823" cy="1243823"/>
            <a:chOff x="4653650" y="1256600"/>
            <a:chExt cx="1625700" cy="1625700"/>
          </a:xfrm>
        </p:grpSpPr>
        <p:sp>
          <p:nvSpPr>
            <p:cNvPr id="474" name="Google Shape;474;p38"/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5" name="Google Shape;475;p38"/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rgbClr val="00B0F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77" name="Google Shape;477;p38"/>
          <p:cNvSpPr/>
          <p:nvPr/>
        </p:nvSpPr>
        <p:spPr>
          <a:xfrm>
            <a:off x="7225958" y="3560761"/>
            <a:ext cx="652149" cy="651400"/>
          </a:xfrm>
          <a:custGeom>
            <a:avLst/>
            <a:gdLst/>
            <a:ahLst/>
            <a:cxnLst/>
            <a:rect l="l" t="t" r="r" b="b"/>
            <a:pathLst>
              <a:path w="1619" h="1617" extrusionOk="0">
                <a:moveTo>
                  <a:pt x="1587" y="754"/>
                </a:moveTo>
                <a:cubicBezTo>
                  <a:pt x="1453" y="677"/>
                  <a:pt x="1370" y="533"/>
                  <a:pt x="1370" y="378"/>
                </a:cubicBezTo>
                <a:lnTo>
                  <a:pt x="1370" y="312"/>
                </a:lnTo>
                <a:cubicBezTo>
                  <a:pt x="1370" y="140"/>
                  <a:pt x="1230" y="0"/>
                  <a:pt x="1058" y="0"/>
                </a:cubicBezTo>
                <a:cubicBezTo>
                  <a:pt x="1023" y="0"/>
                  <a:pt x="994" y="28"/>
                  <a:pt x="994" y="63"/>
                </a:cubicBezTo>
                <a:cubicBezTo>
                  <a:pt x="994" y="98"/>
                  <a:pt x="1023" y="126"/>
                  <a:pt x="1058" y="126"/>
                </a:cubicBezTo>
                <a:cubicBezTo>
                  <a:pt x="1160" y="126"/>
                  <a:pt x="1243" y="210"/>
                  <a:pt x="1243" y="312"/>
                </a:cubicBezTo>
                <a:lnTo>
                  <a:pt x="1243" y="378"/>
                </a:lnTo>
                <a:cubicBezTo>
                  <a:pt x="1243" y="546"/>
                  <a:pt x="1319" y="704"/>
                  <a:pt x="1445" y="809"/>
                </a:cubicBezTo>
                <a:cubicBezTo>
                  <a:pt x="1319" y="915"/>
                  <a:pt x="1243" y="1072"/>
                  <a:pt x="1243" y="1240"/>
                </a:cubicBezTo>
                <a:lnTo>
                  <a:pt x="1243" y="1306"/>
                </a:lnTo>
                <a:cubicBezTo>
                  <a:pt x="1243" y="1408"/>
                  <a:pt x="1160" y="1491"/>
                  <a:pt x="1058" y="1491"/>
                </a:cubicBezTo>
                <a:cubicBezTo>
                  <a:pt x="1023" y="1491"/>
                  <a:pt x="994" y="1519"/>
                  <a:pt x="994" y="1554"/>
                </a:cubicBezTo>
                <a:cubicBezTo>
                  <a:pt x="994" y="1589"/>
                  <a:pt x="1023" y="1617"/>
                  <a:pt x="1058" y="1617"/>
                </a:cubicBezTo>
                <a:cubicBezTo>
                  <a:pt x="1230" y="1617"/>
                  <a:pt x="1370" y="1477"/>
                  <a:pt x="1370" y="1306"/>
                </a:cubicBezTo>
                <a:lnTo>
                  <a:pt x="1370" y="1240"/>
                </a:lnTo>
                <a:cubicBezTo>
                  <a:pt x="1370" y="1085"/>
                  <a:pt x="1453" y="941"/>
                  <a:pt x="1587" y="864"/>
                </a:cubicBezTo>
                <a:cubicBezTo>
                  <a:pt x="1629" y="840"/>
                  <a:pt x="1629" y="779"/>
                  <a:pt x="1587" y="754"/>
                </a:cubicBezTo>
                <a:moveTo>
                  <a:pt x="173" y="809"/>
                </a:moveTo>
                <a:cubicBezTo>
                  <a:pt x="299" y="915"/>
                  <a:pt x="375" y="1072"/>
                  <a:pt x="375" y="1240"/>
                </a:cubicBezTo>
                <a:lnTo>
                  <a:pt x="375" y="1306"/>
                </a:lnTo>
                <a:cubicBezTo>
                  <a:pt x="375" y="1408"/>
                  <a:pt x="458" y="1491"/>
                  <a:pt x="560" y="1491"/>
                </a:cubicBezTo>
                <a:cubicBezTo>
                  <a:pt x="595" y="1491"/>
                  <a:pt x="624" y="1519"/>
                  <a:pt x="624" y="1554"/>
                </a:cubicBezTo>
                <a:cubicBezTo>
                  <a:pt x="624" y="1589"/>
                  <a:pt x="595" y="1617"/>
                  <a:pt x="560" y="1617"/>
                </a:cubicBezTo>
                <a:cubicBezTo>
                  <a:pt x="388" y="1617"/>
                  <a:pt x="249" y="1477"/>
                  <a:pt x="249" y="1306"/>
                </a:cubicBezTo>
                <a:lnTo>
                  <a:pt x="249" y="1240"/>
                </a:lnTo>
                <a:cubicBezTo>
                  <a:pt x="249" y="1085"/>
                  <a:pt x="165" y="941"/>
                  <a:pt x="32" y="864"/>
                </a:cubicBezTo>
                <a:cubicBezTo>
                  <a:pt x="-11" y="840"/>
                  <a:pt x="-11" y="779"/>
                  <a:pt x="32" y="754"/>
                </a:cubicBezTo>
                <a:cubicBezTo>
                  <a:pt x="165" y="677"/>
                  <a:pt x="249" y="533"/>
                  <a:pt x="249" y="378"/>
                </a:cubicBezTo>
                <a:lnTo>
                  <a:pt x="249" y="312"/>
                </a:lnTo>
                <a:cubicBezTo>
                  <a:pt x="249" y="140"/>
                  <a:pt x="388" y="0"/>
                  <a:pt x="560" y="0"/>
                </a:cubicBezTo>
                <a:cubicBezTo>
                  <a:pt x="595" y="0"/>
                  <a:pt x="624" y="28"/>
                  <a:pt x="624" y="63"/>
                </a:cubicBezTo>
                <a:cubicBezTo>
                  <a:pt x="624" y="98"/>
                  <a:pt x="595" y="126"/>
                  <a:pt x="560" y="126"/>
                </a:cubicBezTo>
                <a:cubicBezTo>
                  <a:pt x="458" y="126"/>
                  <a:pt x="375" y="210"/>
                  <a:pt x="375" y="312"/>
                </a:cubicBezTo>
                <a:lnTo>
                  <a:pt x="375" y="378"/>
                </a:lnTo>
                <a:cubicBezTo>
                  <a:pt x="375" y="546"/>
                  <a:pt x="299" y="704"/>
                  <a:pt x="173" y="80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657;p49">
            <a:extLst>
              <a:ext uri="{FF2B5EF4-FFF2-40B4-BE49-F238E27FC236}">
                <a16:creationId xmlns:a16="http://schemas.microsoft.com/office/drawing/2014/main" id="{B90BBA56-9A07-CB44-2CB4-0FFF7CB6AC5A}"/>
              </a:ext>
            </a:extLst>
          </p:cNvPr>
          <p:cNvSpPr/>
          <p:nvPr/>
        </p:nvSpPr>
        <p:spPr>
          <a:xfrm>
            <a:off x="6738916" y="1578350"/>
            <a:ext cx="382412" cy="381231"/>
          </a:xfrm>
          <a:custGeom>
            <a:avLst/>
            <a:gdLst/>
            <a:ahLst/>
            <a:cxnLst/>
            <a:rect l="l" t="t" r="r" b="b"/>
            <a:pathLst>
              <a:path w="1619" h="1614" extrusionOk="0">
                <a:moveTo>
                  <a:pt x="1243" y="1488"/>
                </a:moveTo>
                <a:lnTo>
                  <a:pt x="875" y="1488"/>
                </a:lnTo>
                <a:lnTo>
                  <a:pt x="875" y="539"/>
                </a:lnTo>
                <a:lnTo>
                  <a:pt x="1030" y="617"/>
                </a:lnTo>
                <a:cubicBezTo>
                  <a:pt x="1054" y="629"/>
                  <a:pt x="1083" y="624"/>
                  <a:pt x="1103" y="605"/>
                </a:cubicBezTo>
                <a:lnTo>
                  <a:pt x="1243" y="464"/>
                </a:lnTo>
                <a:lnTo>
                  <a:pt x="1243" y="1488"/>
                </a:lnTo>
                <a:moveTo>
                  <a:pt x="377" y="585"/>
                </a:moveTo>
                <a:lnTo>
                  <a:pt x="573" y="388"/>
                </a:lnTo>
                <a:lnTo>
                  <a:pt x="749" y="476"/>
                </a:lnTo>
                <a:lnTo>
                  <a:pt x="749" y="1488"/>
                </a:lnTo>
                <a:lnTo>
                  <a:pt x="377" y="1488"/>
                </a:lnTo>
                <a:lnTo>
                  <a:pt x="377" y="585"/>
                </a:lnTo>
                <a:moveTo>
                  <a:pt x="1555" y="375"/>
                </a:moveTo>
                <a:cubicBezTo>
                  <a:pt x="1590" y="375"/>
                  <a:pt x="1619" y="346"/>
                  <a:pt x="1619" y="311"/>
                </a:cubicBezTo>
                <a:lnTo>
                  <a:pt x="1619" y="63"/>
                </a:lnTo>
                <a:cubicBezTo>
                  <a:pt x="1619" y="28"/>
                  <a:pt x="1590" y="0"/>
                  <a:pt x="1555" y="0"/>
                </a:cubicBezTo>
                <a:lnTo>
                  <a:pt x="1307" y="0"/>
                </a:lnTo>
                <a:cubicBezTo>
                  <a:pt x="1272" y="0"/>
                  <a:pt x="1243" y="28"/>
                  <a:pt x="1243" y="63"/>
                </a:cubicBezTo>
                <a:cubicBezTo>
                  <a:pt x="1243" y="98"/>
                  <a:pt x="1272" y="126"/>
                  <a:pt x="1307" y="126"/>
                </a:cubicBezTo>
                <a:lnTo>
                  <a:pt x="1403" y="126"/>
                </a:lnTo>
                <a:lnTo>
                  <a:pt x="1046" y="483"/>
                </a:lnTo>
                <a:lnTo>
                  <a:pt x="589" y="255"/>
                </a:lnTo>
                <a:cubicBezTo>
                  <a:pt x="565" y="243"/>
                  <a:pt x="535" y="248"/>
                  <a:pt x="516" y="267"/>
                </a:cubicBezTo>
                <a:lnTo>
                  <a:pt x="24" y="758"/>
                </a:lnTo>
                <a:cubicBezTo>
                  <a:pt x="-1" y="783"/>
                  <a:pt x="-1" y="823"/>
                  <a:pt x="24" y="848"/>
                </a:cubicBezTo>
                <a:cubicBezTo>
                  <a:pt x="48" y="872"/>
                  <a:pt x="88" y="872"/>
                  <a:pt x="113" y="848"/>
                </a:cubicBezTo>
                <a:lnTo>
                  <a:pt x="250" y="710"/>
                </a:lnTo>
                <a:lnTo>
                  <a:pt x="250" y="1488"/>
                </a:lnTo>
                <a:lnTo>
                  <a:pt x="63" y="1488"/>
                </a:lnTo>
                <a:cubicBezTo>
                  <a:pt x="29" y="1488"/>
                  <a:pt x="0" y="1516"/>
                  <a:pt x="0" y="1551"/>
                </a:cubicBezTo>
                <a:cubicBezTo>
                  <a:pt x="0" y="1586"/>
                  <a:pt x="29" y="1614"/>
                  <a:pt x="63" y="1614"/>
                </a:cubicBezTo>
                <a:lnTo>
                  <a:pt x="1555" y="1614"/>
                </a:lnTo>
                <a:cubicBezTo>
                  <a:pt x="1590" y="1614"/>
                  <a:pt x="1619" y="1586"/>
                  <a:pt x="1619" y="1551"/>
                </a:cubicBezTo>
                <a:cubicBezTo>
                  <a:pt x="1619" y="1516"/>
                  <a:pt x="1590" y="1488"/>
                  <a:pt x="1555" y="1488"/>
                </a:cubicBezTo>
                <a:lnTo>
                  <a:pt x="1370" y="1488"/>
                </a:lnTo>
                <a:lnTo>
                  <a:pt x="1370" y="338"/>
                </a:lnTo>
                <a:lnTo>
                  <a:pt x="1492" y="215"/>
                </a:lnTo>
                <a:lnTo>
                  <a:pt x="1492" y="311"/>
                </a:lnTo>
                <a:cubicBezTo>
                  <a:pt x="1492" y="346"/>
                  <a:pt x="1520" y="375"/>
                  <a:pt x="1555" y="37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1" grpId="0" uiExpand="1" build="p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>
          <a:extLst>
            <a:ext uri="{FF2B5EF4-FFF2-40B4-BE49-F238E27FC236}">
              <a16:creationId xmlns:a16="http://schemas.microsoft.com/office/drawing/2014/main" id="{469F7CE1-5AFD-E058-DD94-3FE06151E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3">
            <a:extLst>
              <a:ext uri="{FF2B5EF4-FFF2-40B4-BE49-F238E27FC236}">
                <a16:creationId xmlns:a16="http://schemas.microsoft.com/office/drawing/2014/main" id="{F0513470-C497-9F73-BEC3-01374B9723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3. Objectives</a:t>
            </a:r>
          </a:p>
        </p:txBody>
      </p:sp>
      <p:sp>
        <p:nvSpPr>
          <p:cNvPr id="16" name="Google Shape;391;p33">
            <a:extLst>
              <a:ext uri="{FF2B5EF4-FFF2-40B4-BE49-F238E27FC236}">
                <a16:creationId xmlns:a16="http://schemas.microsoft.com/office/drawing/2014/main" id="{18F805BA-DC41-F7BC-3B7F-292E01BBC2F2}"/>
              </a:ext>
            </a:extLst>
          </p:cNvPr>
          <p:cNvSpPr txBox="1">
            <a:spLocks/>
          </p:cNvSpPr>
          <p:nvPr/>
        </p:nvSpPr>
        <p:spPr>
          <a:xfrm>
            <a:off x="1062373" y="1604939"/>
            <a:ext cx="6803670" cy="2712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Build an ETL pipeline for log processing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Extract useful analytics from logs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Implement both </a:t>
            </a:r>
            <a:r>
              <a:rPr lang="en-US" sz="1800" b="1" dirty="0">
                <a:solidFill>
                  <a:srgbClr val="00B0F0"/>
                </a:solidFill>
              </a:rPr>
              <a:t>sequential</a:t>
            </a:r>
            <a:r>
              <a:rPr lang="en-US" sz="1800" dirty="0"/>
              <a:t> and </a:t>
            </a:r>
            <a:r>
              <a:rPr lang="en-US" sz="1800" b="1" dirty="0">
                <a:solidFill>
                  <a:srgbClr val="00B0F0"/>
                </a:solidFill>
              </a:rPr>
              <a:t>concurrent</a:t>
            </a:r>
            <a:r>
              <a:rPr lang="en-US" sz="1800" dirty="0"/>
              <a:t> versions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Make comparison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Store and possibly visualize results</a:t>
            </a:r>
          </a:p>
        </p:txBody>
      </p:sp>
      <p:grpSp>
        <p:nvGrpSpPr>
          <p:cNvPr id="17" name="Google Shape;9244;p64">
            <a:extLst>
              <a:ext uri="{FF2B5EF4-FFF2-40B4-BE49-F238E27FC236}">
                <a16:creationId xmlns:a16="http://schemas.microsoft.com/office/drawing/2014/main" id="{1A46C7D7-678D-8CAD-0599-31CF5E509979}"/>
              </a:ext>
            </a:extLst>
          </p:cNvPr>
          <p:cNvGrpSpPr/>
          <p:nvPr/>
        </p:nvGrpSpPr>
        <p:grpSpPr>
          <a:xfrm>
            <a:off x="5628404" y="3668617"/>
            <a:ext cx="536400" cy="535994"/>
            <a:chOff x="1413250" y="2680675"/>
            <a:chExt cx="297750" cy="297525"/>
          </a:xfrm>
          <a:solidFill>
            <a:schemeClr val="tx1"/>
          </a:solidFill>
        </p:grpSpPr>
        <p:sp>
          <p:nvSpPr>
            <p:cNvPr id="18" name="Google Shape;9245;p64">
              <a:extLst>
                <a:ext uri="{FF2B5EF4-FFF2-40B4-BE49-F238E27FC236}">
                  <a16:creationId xmlns:a16="http://schemas.microsoft.com/office/drawing/2014/main" id="{30A330DE-66DC-0E8D-1102-D4D547D12270}"/>
                </a:ext>
              </a:extLst>
            </p:cNvPr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9246;p64">
              <a:extLst>
                <a:ext uri="{FF2B5EF4-FFF2-40B4-BE49-F238E27FC236}">
                  <a16:creationId xmlns:a16="http://schemas.microsoft.com/office/drawing/2014/main" id="{9C90EA1D-C5DB-5BAB-CCBA-EC02C805D94A}"/>
                </a:ext>
              </a:extLst>
            </p:cNvPr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9247;p64">
              <a:extLst>
                <a:ext uri="{FF2B5EF4-FFF2-40B4-BE49-F238E27FC236}">
                  <a16:creationId xmlns:a16="http://schemas.microsoft.com/office/drawing/2014/main" id="{CEE9F8EE-162D-BC11-216F-2CF554B3E50E}"/>
                </a:ext>
              </a:extLst>
            </p:cNvPr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9248;p64">
              <a:extLst>
                <a:ext uri="{FF2B5EF4-FFF2-40B4-BE49-F238E27FC236}">
                  <a16:creationId xmlns:a16="http://schemas.microsoft.com/office/drawing/2014/main" id="{89A6BDBC-4C37-043F-F8A7-7378637737FA}"/>
                </a:ext>
              </a:extLst>
            </p:cNvPr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527619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34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3804" r="9159"/>
          <a:stretch/>
        </p:blipFill>
        <p:spPr>
          <a:xfrm>
            <a:off x="946250" y="1075925"/>
            <a:ext cx="2818202" cy="3295799"/>
          </a:xfrm>
          <a:prstGeom prst="rect">
            <a:avLst/>
          </a:prstGeom>
        </p:spPr>
      </p:pic>
      <p:sp>
        <p:nvSpPr>
          <p:cNvPr id="402" name="Google Shape;402;p34"/>
          <p:cNvSpPr/>
          <p:nvPr/>
        </p:nvSpPr>
        <p:spPr>
          <a:xfrm>
            <a:off x="946249" y="1075925"/>
            <a:ext cx="2818200" cy="159600"/>
          </a:xfrm>
          <a:prstGeom prst="rect">
            <a:avLst/>
          </a:prstGeom>
          <a:solidFill>
            <a:srgbClr val="00B0F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03" name="Google Shape;403;p34"/>
          <p:cNvGrpSpPr/>
          <p:nvPr/>
        </p:nvGrpSpPr>
        <p:grpSpPr>
          <a:xfrm>
            <a:off x="3388783" y="783112"/>
            <a:ext cx="1243823" cy="1243823"/>
            <a:chOff x="4653650" y="1256600"/>
            <a:chExt cx="1625700" cy="1625700"/>
          </a:xfrm>
        </p:grpSpPr>
        <p:sp>
          <p:nvSpPr>
            <p:cNvPr id="404" name="Google Shape;404;p34"/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5" name="Google Shape;405;p34"/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06" name="Google Shape;406;p34"/>
          <p:cNvSpPr/>
          <p:nvPr/>
        </p:nvSpPr>
        <p:spPr>
          <a:xfrm>
            <a:off x="3667125" y="1121927"/>
            <a:ext cx="652149" cy="651767"/>
          </a:xfrm>
          <a:custGeom>
            <a:avLst/>
            <a:gdLst/>
            <a:ahLst/>
            <a:cxnLst/>
            <a:rect l="l" t="t" r="r" b="b"/>
            <a:pathLst>
              <a:path w="1619" h="1618" extrusionOk="0">
                <a:moveTo>
                  <a:pt x="1020" y="883"/>
                </a:moveTo>
                <a:lnTo>
                  <a:pt x="1201" y="747"/>
                </a:lnTo>
                <a:lnTo>
                  <a:pt x="1020" y="611"/>
                </a:lnTo>
                <a:cubicBezTo>
                  <a:pt x="992" y="590"/>
                  <a:pt x="987" y="551"/>
                  <a:pt x="1008" y="523"/>
                </a:cubicBezTo>
                <a:cubicBezTo>
                  <a:pt x="1028" y="495"/>
                  <a:pt x="1068" y="489"/>
                  <a:pt x="1096" y="510"/>
                </a:cubicBezTo>
                <a:lnTo>
                  <a:pt x="1345" y="697"/>
                </a:lnTo>
                <a:cubicBezTo>
                  <a:pt x="1378" y="722"/>
                  <a:pt x="1378" y="772"/>
                  <a:pt x="1345" y="798"/>
                </a:cubicBezTo>
                <a:lnTo>
                  <a:pt x="1096" y="984"/>
                </a:lnTo>
                <a:cubicBezTo>
                  <a:pt x="1068" y="1005"/>
                  <a:pt x="1028" y="999"/>
                  <a:pt x="1008" y="972"/>
                </a:cubicBezTo>
                <a:cubicBezTo>
                  <a:pt x="987" y="944"/>
                  <a:pt x="992" y="904"/>
                  <a:pt x="1020" y="883"/>
                </a:cubicBezTo>
                <a:moveTo>
                  <a:pt x="523" y="697"/>
                </a:moveTo>
                <a:lnTo>
                  <a:pt x="772" y="510"/>
                </a:lnTo>
                <a:cubicBezTo>
                  <a:pt x="799" y="489"/>
                  <a:pt x="839" y="495"/>
                  <a:pt x="860" y="523"/>
                </a:cubicBezTo>
                <a:cubicBezTo>
                  <a:pt x="881" y="551"/>
                  <a:pt x="875" y="590"/>
                  <a:pt x="847" y="611"/>
                </a:cubicBezTo>
                <a:lnTo>
                  <a:pt x="666" y="747"/>
                </a:lnTo>
                <a:lnTo>
                  <a:pt x="847" y="883"/>
                </a:lnTo>
                <a:cubicBezTo>
                  <a:pt x="875" y="904"/>
                  <a:pt x="881" y="944"/>
                  <a:pt x="860" y="972"/>
                </a:cubicBezTo>
                <a:cubicBezTo>
                  <a:pt x="839" y="1000"/>
                  <a:pt x="799" y="1005"/>
                  <a:pt x="772" y="984"/>
                </a:cubicBezTo>
                <a:lnTo>
                  <a:pt x="523" y="798"/>
                </a:lnTo>
                <a:cubicBezTo>
                  <a:pt x="489" y="772"/>
                  <a:pt x="489" y="722"/>
                  <a:pt x="523" y="697"/>
                </a:cubicBezTo>
                <a:moveTo>
                  <a:pt x="1492" y="1307"/>
                </a:moveTo>
                <a:cubicBezTo>
                  <a:pt x="1492" y="1409"/>
                  <a:pt x="1409" y="1492"/>
                  <a:pt x="1307" y="1492"/>
                </a:cubicBezTo>
                <a:cubicBezTo>
                  <a:pt x="1205" y="1492"/>
                  <a:pt x="1121" y="1409"/>
                  <a:pt x="1121" y="1307"/>
                </a:cubicBezTo>
                <a:cubicBezTo>
                  <a:pt x="1121" y="1272"/>
                  <a:pt x="1093" y="1243"/>
                  <a:pt x="1058" y="1243"/>
                </a:cubicBezTo>
                <a:lnTo>
                  <a:pt x="375" y="1243"/>
                </a:lnTo>
                <a:lnTo>
                  <a:pt x="375" y="127"/>
                </a:lnTo>
                <a:lnTo>
                  <a:pt x="1492" y="127"/>
                </a:lnTo>
                <a:lnTo>
                  <a:pt x="1492" y="1307"/>
                </a:lnTo>
                <a:moveTo>
                  <a:pt x="312" y="1492"/>
                </a:moveTo>
                <a:cubicBezTo>
                  <a:pt x="232" y="1492"/>
                  <a:pt x="164" y="1441"/>
                  <a:pt x="138" y="1370"/>
                </a:cubicBezTo>
                <a:lnTo>
                  <a:pt x="1001" y="1370"/>
                </a:lnTo>
                <a:cubicBezTo>
                  <a:pt x="1011" y="1415"/>
                  <a:pt x="1030" y="1456"/>
                  <a:pt x="1056" y="1492"/>
                </a:cubicBezTo>
                <a:lnTo>
                  <a:pt x="312" y="1492"/>
                </a:lnTo>
                <a:moveTo>
                  <a:pt x="1555" y="0"/>
                </a:moveTo>
                <a:lnTo>
                  <a:pt x="312" y="0"/>
                </a:lnTo>
                <a:cubicBezTo>
                  <a:pt x="277" y="0"/>
                  <a:pt x="249" y="28"/>
                  <a:pt x="249" y="63"/>
                </a:cubicBezTo>
                <a:lnTo>
                  <a:pt x="249" y="1243"/>
                </a:lnTo>
                <a:lnTo>
                  <a:pt x="64" y="1243"/>
                </a:lnTo>
                <a:cubicBezTo>
                  <a:pt x="29" y="1243"/>
                  <a:pt x="0" y="1272"/>
                  <a:pt x="0" y="1307"/>
                </a:cubicBezTo>
                <a:cubicBezTo>
                  <a:pt x="0" y="1478"/>
                  <a:pt x="140" y="1618"/>
                  <a:pt x="312" y="1618"/>
                </a:cubicBezTo>
                <a:lnTo>
                  <a:pt x="1307" y="1618"/>
                </a:lnTo>
                <a:cubicBezTo>
                  <a:pt x="1479" y="1618"/>
                  <a:pt x="1619" y="1478"/>
                  <a:pt x="1619" y="1307"/>
                </a:cubicBezTo>
                <a:lnTo>
                  <a:pt x="1619" y="63"/>
                </a:lnTo>
                <a:cubicBezTo>
                  <a:pt x="1619" y="28"/>
                  <a:pt x="1590" y="0"/>
                  <a:pt x="15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34"/>
          <p:cNvSpPr txBox="1">
            <a:spLocks noGrp="1"/>
          </p:cNvSpPr>
          <p:nvPr>
            <p:ph type="title"/>
          </p:nvPr>
        </p:nvSpPr>
        <p:spPr>
          <a:xfrm>
            <a:off x="4867150" y="3343556"/>
            <a:ext cx="3258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600" dirty="0"/>
              <a:t>System Architecture</a:t>
            </a:r>
            <a:endParaRPr sz="3600" dirty="0"/>
          </a:p>
        </p:txBody>
      </p:sp>
      <p:sp>
        <p:nvSpPr>
          <p:cNvPr id="408" name="Google Shape;408;p34"/>
          <p:cNvSpPr txBox="1">
            <a:spLocks noGrp="1"/>
          </p:cNvSpPr>
          <p:nvPr>
            <p:ph type="title" idx="2"/>
          </p:nvPr>
        </p:nvSpPr>
        <p:spPr>
          <a:xfrm>
            <a:off x="4867150" y="2296925"/>
            <a:ext cx="1724700" cy="9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04</a:t>
            </a:r>
            <a:endParaRPr sz="4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0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4.1 System Components</a:t>
            </a:r>
            <a:endParaRPr dirty="0"/>
          </a:p>
        </p:txBody>
      </p:sp>
      <p:grpSp>
        <p:nvGrpSpPr>
          <p:cNvPr id="45" name="Google Shape;7158;p58">
            <a:extLst>
              <a:ext uri="{FF2B5EF4-FFF2-40B4-BE49-F238E27FC236}">
                <a16:creationId xmlns:a16="http://schemas.microsoft.com/office/drawing/2014/main" id="{B1C91FF3-1DC5-B644-D265-10C2EFF14E89}"/>
              </a:ext>
            </a:extLst>
          </p:cNvPr>
          <p:cNvGrpSpPr/>
          <p:nvPr/>
        </p:nvGrpSpPr>
        <p:grpSpPr>
          <a:xfrm>
            <a:off x="1500951" y="2571750"/>
            <a:ext cx="5965826" cy="495806"/>
            <a:chOff x="803163" y="1111966"/>
            <a:chExt cx="2447800" cy="203430"/>
          </a:xfrm>
          <a:noFill/>
        </p:grpSpPr>
        <p:grpSp>
          <p:nvGrpSpPr>
            <p:cNvPr id="46" name="Google Shape;7159;p58">
              <a:extLst>
                <a:ext uri="{FF2B5EF4-FFF2-40B4-BE49-F238E27FC236}">
                  <a16:creationId xmlns:a16="http://schemas.microsoft.com/office/drawing/2014/main" id="{B86F5A1D-F7DF-3E17-3B6F-C81FF49A3046}"/>
                </a:ext>
              </a:extLst>
            </p:cNvPr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  <a:grpFill/>
          </p:grpSpPr>
          <p:sp>
            <p:nvSpPr>
              <p:cNvPr id="448" name="Google Shape;7160;p58">
                <a:extLst>
                  <a:ext uri="{FF2B5EF4-FFF2-40B4-BE49-F238E27FC236}">
                    <a16:creationId xmlns:a16="http://schemas.microsoft.com/office/drawing/2014/main" id="{FD1EA9DD-407E-81E3-B644-DC9190BB3594}"/>
                  </a:ext>
                </a:extLst>
              </p:cNvPr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grpFill/>
              <a:ln w="19050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449" name="Google Shape;7161;p58">
                <a:extLst>
                  <a:ext uri="{FF2B5EF4-FFF2-40B4-BE49-F238E27FC236}">
                    <a16:creationId xmlns:a16="http://schemas.microsoft.com/office/drawing/2014/main" id="{3AC86BCF-8ED6-856C-55A8-840EE4CE7D1E}"/>
                  </a:ext>
                </a:extLst>
              </p:cNvPr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  <a:grpFill/>
            </p:grpSpPr>
            <p:cxnSp>
              <p:nvCxnSpPr>
                <p:cNvPr id="450" name="Google Shape;7162;p58">
                  <a:extLst>
                    <a:ext uri="{FF2B5EF4-FFF2-40B4-BE49-F238E27FC236}">
                      <a16:creationId xmlns:a16="http://schemas.microsoft.com/office/drawing/2014/main" id="{142F8FAB-E157-850A-0FFE-5DBFAD03C60D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grpFill/>
                <a:ln w="19050" cap="flat" cmpd="sng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51" name="Google Shape;7163;p58">
                  <a:extLst>
                    <a:ext uri="{FF2B5EF4-FFF2-40B4-BE49-F238E27FC236}">
                      <a16:creationId xmlns:a16="http://schemas.microsoft.com/office/drawing/2014/main" id="{0B2C005E-84EA-FFAA-BAC3-313F6914427B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grpFill/>
                <a:ln w="19050"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cxnSp>
          <p:nvCxnSpPr>
            <p:cNvPr id="47" name="Google Shape;7164;p58">
              <a:extLst>
                <a:ext uri="{FF2B5EF4-FFF2-40B4-BE49-F238E27FC236}">
                  <a16:creationId xmlns:a16="http://schemas.microsoft.com/office/drawing/2014/main" id="{C0EBA337-9F5B-B46C-811A-04FE50DD6503}"/>
                </a:ext>
              </a:extLst>
            </p:cNvPr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grpFill/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" name="Google Shape;7165;p58">
              <a:extLst>
                <a:ext uri="{FF2B5EF4-FFF2-40B4-BE49-F238E27FC236}">
                  <a16:creationId xmlns:a16="http://schemas.microsoft.com/office/drawing/2014/main" id="{56DC055B-A2E5-CB09-F095-840754BB9413}"/>
                </a:ext>
              </a:extLst>
            </p:cNvPr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grpFill/>
            <a:ln w="1905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9" name="Google Shape;7166;p58">
              <a:extLst>
                <a:ext uri="{FF2B5EF4-FFF2-40B4-BE49-F238E27FC236}">
                  <a16:creationId xmlns:a16="http://schemas.microsoft.com/office/drawing/2014/main" id="{2ED87FD7-439B-D3B5-CA3A-F436EE6BFC55}"/>
                </a:ext>
              </a:extLst>
            </p:cNvPr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  <a:grpFill/>
          </p:grpSpPr>
          <p:grpSp>
            <p:nvGrpSpPr>
              <p:cNvPr id="60" name="Google Shape;7167;p58">
                <a:extLst>
                  <a:ext uri="{FF2B5EF4-FFF2-40B4-BE49-F238E27FC236}">
                    <a16:creationId xmlns:a16="http://schemas.microsoft.com/office/drawing/2014/main" id="{800AAE04-1603-8A14-8A27-F08F11D06159}"/>
                  </a:ext>
                </a:extLst>
              </p:cNvPr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  <a:grpFill/>
            </p:grpSpPr>
            <p:cxnSp>
              <p:nvCxnSpPr>
                <p:cNvPr id="62" name="Google Shape;7168;p58">
                  <a:extLst>
                    <a:ext uri="{FF2B5EF4-FFF2-40B4-BE49-F238E27FC236}">
                      <a16:creationId xmlns:a16="http://schemas.microsoft.com/office/drawing/2014/main" id="{8A608FE6-9538-B093-04DE-639893842542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grpFill/>
                <a:ln w="19050" cap="flat" cmpd="sng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63" name="Google Shape;7169;p58">
                  <a:extLst>
                    <a:ext uri="{FF2B5EF4-FFF2-40B4-BE49-F238E27FC236}">
                      <a16:creationId xmlns:a16="http://schemas.microsoft.com/office/drawing/2014/main" id="{26EE7FA2-4868-D477-CF36-D33285079CA6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grpFill/>
                <a:ln w="19050"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61" name="Google Shape;7170;p58">
                <a:extLst>
                  <a:ext uri="{FF2B5EF4-FFF2-40B4-BE49-F238E27FC236}">
                    <a16:creationId xmlns:a16="http://schemas.microsoft.com/office/drawing/2014/main" id="{D75C4A53-51D5-3176-BA84-70E443B519E6}"/>
                  </a:ext>
                </a:extLst>
              </p:cNvPr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grpFill/>
              <a:ln w="19050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0" name="Google Shape;7171;p58">
              <a:extLst>
                <a:ext uri="{FF2B5EF4-FFF2-40B4-BE49-F238E27FC236}">
                  <a16:creationId xmlns:a16="http://schemas.microsoft.com/office/drawing/2014/main" id="{84CF30B9-06C2-E118-ED91-730C45AF4DA3}"/>
                </a:ext>
              </a:extLst>
            </p:cNvPr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  <a:grpFill/>
          </p:grpSpPr>
          <p:grpSp>
            <p:nvGrpSpPr>
              <p:cNvPr id="56" name="Google Shape;7172;p58">
                <a:extLst>
                  <a:ext uri="{FF2B5EF4-FFF2-40B4-BE49-F238E27FC236}">
                    <a16:creationId xmlns:a16="http://schemas.microsoft.com/office/drawing/2014/main" id="{C6852338-DC18-C8B8-7365-21B367E2B99D}"/>
                  </a:ext>
                </a:extLst>
              </p:cNvPr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  <a:grpFill/>
            </p:grpSpPr>
            <p:cxnSp>
              <p:nvCxnSpPr>
                <p:cNvPr id="58" name="Google Shape;7173;p58">
                  <a:extLst>
                    <a:ext uri="{FF2B5EF4-FFF2-40B4-BE49-F238E27FC236}">
                      <a16:creationId xmlns:a16="http://schemas.microsoft.com/office/drawing/2014/main" id="{7D11CF5E-567F-B5E7-6757-EDD59EE98146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grpFill/>
                <a:ln w="19050" cap="flat" cmpd="sng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59" name="Google Shape;7174;p58">
                  <a:extLst>
                    <a:ext uri="{FF2B5EF4-FFF2-40B4-BE49-F238E27FC236}">
                      <a16:creationId xmlns:a16="http://schemas.microsoft.com/office/drawing/2014/main" id="{C5A007E9-DD06-6A6B-D0CC-5F5C4CCC66AA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grpFill/>
                <a:ln w="19050"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57" name="Google Shape;7175;p58">
                <a:extLst>
                  <a:ext uri="{FF2B5EF4-FFF2-40B4-BE49-F238E27FC236}">
                    <a16:creationId xmlns:a16="http://schemas.microsoft.com/office/drawing/2014/main" id="{588D1E36-5CA2-586E-9FBD-BFFB9067EE5F}"/>
                  </a:ext>
                </a:extLst>
              </p:cNvPr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grpFill/>
              <a:ln w="19050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1" name="Google Shape;7176;p58">
              <a:extLst>
                <a:ext uri="{FF2B5EF4-FFF2-40B4-BE49-F238E27FC236}">
                  <a16:creationId xmlns:a16="http://schemas.microsoft.com/office/drawing/2014/main" id="{702C2CD5-32C9-9950-5E72-7CF727A4B7F7}"/>
                </a:ext>
              </a:extLst>
            </p:cNvPr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  <a:grpFill/>
          </p:grpSpPr>
          <p:grpSp>
            <p:nvGrpSpPr>
              <p:cNvPr id="52" name="Google Shape;7177;p58">
                <a:extLst>
                  <a:ext uri="{FF2B5EF4-FFF2-40B4-BE49-F238E27FC236}">
                    <a16:creationId xmlns:a16="http://schemas.microsoft.com/office/drawing/2014/main" id="{D1F3CD3B-2679-CD3F-06B8-05D7B48D2B2B}"/>
                  </a:ext>
                </a:extLst>
              </p:cNvPr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  <a:grpFill/>
            </p:grpSpPr>
            <p:cxnSp>
              <p:nvCxnSpPr>
                <p:cNvPr id="54" name="Google Shape;7178;p58">
                  <a:extLst>
                    <a:ext uri="{FF2B5EF4-FFF2-40B4-BE49-F238E27FC236}">
                      <a16:creationId xmlns:a16="http://schemas.microsoft.com/office/drawing/2014/main" id="{25A03506-F527-A784-B2EC-EF131D5378CC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grpFill/>
                <a:ln w="19050" cap="flat" cmpd="sng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55" name="Google Shape;7179;p58">
                  <a:extLst>
                    <a:ext uri="{FF2B5EF4-FFF2-40B4-BE49-F238E27FC236}">
                      <a16:creationId xmlns:a16="http://schemas.microsoft.com/office/drawing/2014/main" id="{5F9784BE-1664-B7A0-25AD-3313C80A65A6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grpFill/>
                <a:ln w="19050"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53" name="Google Shape;7180;p58">
                <a:extLst>
                  <a:ext uri="{FF2B5EF4-FFF2-40B4-BE49-F238E27FC236}">
                    <a16:creationId xmlns:a16="http://schemas.microsoft.com/office/drawing/2014/main" id="{05741D1E-B27A-7063-68B9-C0F0D67B478F}"/>
                  </a:ext>
                </a:extLst>
              </p:cNvPr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grpFill/>
              <a:ln w="19050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453" name="Google Shape;494;p40">
            <a:extLst>
              <a:ext uri="{FF2B5EF4-FFF2-40B4-BE49-F238E27FC236}">
                <a16:creationId xmlns:a16="http://schemas.microsoft.com/office/drawing/2014/main" id="{6B2DAC3F-9AF6-674A-1944-7408D0916A05}"/>
              </a:ext>
            </a:extLst>
          </p:cNvPr>
          <p:cNvSpPr txBox="1">
            <a:spLocks/>
          </p:cNvSpPr>
          <p:nvPr/>
        </p:nvSpPr>
        <p:spPr>
          <a:xfrm>
            <a:off x="533824" y="1781792"/>
            <a:ext cx="1856835" cy="26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52400" indent="0"/>
            <a:r>
              <a:rPr lang="nn-NO" sz="1400" b="1" i="1" dirty="0">
                <a:solidFill>
                  <a:srgbClr val="00B0F0"/>
                </a:solidFill>
              </a:rPr>
              <a:t>Log Input: </a:t>
            </a:r>
          </a:p>
          <a:p>
            <a:pPr marL="152400" indent="0"/>
            <a:r>
              <a:rPr lang="nn-NO" sz="1400" dirty="0"/>
              <a:t>NASA-style .log text file </a:t>
            </a:r>
          </a:p>
        </p:txBody>
      </p:sp>
      <p:sp>
        <p:nvSpPr>
          <p:cNvPr id="456" name="Google Shape;494;p40">
            <a:extLst>
              <a:ext uri="{FF2B5EF4-FFF2-40B4-BE49-F238E27FC236}">
                <a16:creationId xmlns:a16="http://schemas.microsoft.com/office/drawing/2014/main" id="{24B1E5CD-D473-8AAE-FC18-D624C3930AA6}"/>
              </a:ext>
            </a:extLst>
          </p:cNvPr>
          <p:cNvSpPr txBox="1">
            <a:spLocks/>
          </p:cNvSpPr>
          <p:nvPr/>
        </p:nvSpPr>
        <p:spPr>
          <a:xfrm>
            <a:off x="4786281" y="3029991"/>
            <a:ext cx="1856835" cy="26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52400" indent="0"/>
            <a:r>
              <a:rPr lang="en-US" sz="1400" b="1" i="1" dirty="0">
                <a:solidFill>
                  <a:srgbClr val="00B0F0"/>
                </a:solidFill>
              </a:rPr>
              <a:t>Parallel Analyzer: </a:t>
            </a:r>
            <a:r>
              <a:rPr lang="en-US" sz="1400" dirty="0" err="1" smtClean="0"/>
              <a:t>ThreadPool</a:t>
            </a:r>
            <a:r>
              <a:rPr lang="en-US" sz="1400" dirty="0" smtClean="0"/>
              <a:t>-based </a:t>
            </a:r>
            <a:r>
              <a:rPr lang="en-US" sz="1400" dirty="0"/>
              <a:t>chunk processing</a:t>
            </a:r>
            <a:endParaRPr lang="nn-NO" sz="1400" dirty="0"/>
          </a:p>
        </p:txBody>
      </p:sp>
      <p:sp>
        <p:nvSpPr>
          <p:cNvPr id="458" name="Google Shape;494;p40">
            <a:extLst>
              <a:ext uri="{FF2B5EF4-FFF2-40B4-BE49-F238E27FC236}">
                <a16:creationId xmlns:a16="http://schemas.microsoft.com/office/drawing/2014/main" id="{11063C42-0257-4F10-197F-9720C536F2A7}"/>
              </a:ext>
            </a:extLst>
          </p:cNvPr>
          <p:cNvSpPr txBox="1">
            <a:spLocks/>
          </p:cNvSpPr>
          <p:nvPr/>
        </p:nvSpPr>
        <p:spPr>
          <a:xfrm>
            <a:off x="3189503" y="1760076"/>
            <a:ext cx="2252956" cy="26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52400" indent="0"/>
            <a:r>
              <a:rPr lang="en-US" sz="1400" b="1" i="1" dirty="0">
                <a:solidFill>
                  <a:srgbClr val="00B0F0"/>
                </a:solidFill>
              </a:rPr>
              <a:t>Role-specific Analysis: </a:t>
            </a:r>
          </a:p>
          <a:p>
            <a:pPr marL="152400" indent="0"/>
            <a:r>
              <a:rPr lang="en-US" sz="1400" dirty="0"/>
              <a:t>Admin, Developer, Analyst views</a:t>
            </a:r>
          </a:p>
        </p:txBody>
      </p:sp>
      <p:sp>
        <p:nvSpPr>
          <p:cNvPr id="459" name="Google Shape;494;p40">
            <a:extLst>
              <a:ext uri="{FF2B5EF4-FFF2-40B4-BE49-F238E27FC236}">
                <a16:creationId xmlns:a16="http://schemas.microsoft.com/office/drawing/2014/main" id="{41F3E59C-4AFA-2971-C88B-5660AF030A9B}"/>
              </a:ext>
            </a:extLst>
          </p:cNvPr>
          <p:cNvSpPr txBox="1">
            <a:spLocks/>
          </p:cNvSpPr>
          <p:nvPr/>
        </p:nvSpPr>
        <p:spPr>
          <a:xfrm>
            <a:off x="1919441" y="3064463"/>
            <a:ext cx="2090696" cy="26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52400" indent="0"/>
            <a:r>
              <a:rPr lang="en-US" sz="1400" b="1" i="1" dirty="0">
                <a:solidFill>
                  <a:srgbClr val="00B0F0"/>
                </a:solidFill>
              </a:rPr>
              <a:t>Sequential Analyzer: </a:t>
            </a:r>
          </a:p>
          <a:p>
            <a:pPr marL="152400" indent="0"/>
            <a:r>
              <a:rPr lang="en-US" sz="1400" dirty="0"/>
              <a:t>Line-by-line parser and aggregator</a:t>
            </a:r>
            <a:endParaRPr lang="nn-NO" sz="1400" dirty="0"/>
          </a:p>
        </p:txBody>
      </p:sp>
      <p:sp>
        <p:nvSpPr>
          <p:cNvPr id="461" name="Google Shape;494;p40">
            <a:extLst>
              <a:ext uri="{FF2B5EF4-FFF2-40B4-BE49-F238E27FC236}">
                <a16:creationId xmlns:a16="http://schemas.microsoft.com/office/drawing/2014/main" id="{8BB6C4C7-438A-1F5F-3BE8-8A854F3487CA}"/>
              </a:ext>
            </a:extLst>
          </p:cNvPr>
          <p:cNvSpPr txBox="1">
            <a:spLocks/>
          </p:cNvSpPr>
          <p:nvPr/>
        </p:nvSpPr>
        <p:spPr>
          <a:xfrm>
            <a:off x="6291650" y="1618786"/>
            <a:ext cx="2044214" cy="26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52400" indent="0"/>
            <a:r>
              <a:rPr lang="en-US" sz="1400" b="1" i="1" dirty="0">
                <a:solidFill>
                  <a:srgbClr val="00B0F0"/>
                </a:solidFill>
              </a:rPr>
              <a:t>GUI Output: </a:t>
            </a:r>
          </a:p>
          <a:p>
            <a:pPr marL="152400" indent="0"/>
            <a:r>
              <a:rPr lang="en-US" sz="1400" dirty="0">
                <a:solidFill>
                  <a:schemeClr val="tx1"/>
                </a:solidFill>
              </a:rPr>
              <a:t>Tabbed interface with thread count options (4, 8, 12, 16)</a:t>
            </a:r>
            <a:endParaRPr lang="nn-NO" sz="1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4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5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3" grpId="0" uiExpand="1" build="p"/>
      <p:bldP spid="456" grpId="0" build="p"/>
      <p:bldP spid="458" grpId="0" uiExpand="1" build="p"/>
      <p:bldP spid="459" grpId="0" build="p"/>
      <p:bldP spid="46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2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4.2 Tools and Technologies Used</a:t>
            </a:r>
            <a:br>
              <a:rPr lang="en-US" dirty="0"/>
            </a:br>
            <a:endParaRPr dirty="0"/>
          </a:p>
        </p:txBody>
      </p:sp>
      <p:sp>
        <p:nvSpPr>
          <p:cNvPr id="516" name="Google Shape;516;p42"/>
          <p:cNvSpPr txBox="1">
            <a:spLocks noGrp="1"/>
          </p:cNvSpPr>
          <p:nvPr>
            <p:ph type="subTitle" idx="1"/>
          </p:nvPr>
        </p:nvSpPr>
        <p:spPr>
          <a:xfrm>
            <a:off x="712900" y="2014951"/>
            <a:ext cx="25356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Java</a:t>
            </a:r>
            <a:endParaRPr dirty="0"/>
          </a:p>
        </p:txBody>
      </p:sp>
      <p:sp>
        <p:nvSpPr>
          <p:cNvPr id="517" name="Google Shape;517;p42"/>
          <p:cNvSpPr txBox="1">
            <a:spLocks noGrp="1"/>
          </p:cNvSpPr>
          <p:nvPr>
            <p:ph type="subTitle" idx="2"/>
          </p:nvPr>
        </p:nvSpPr>
        <p:spPr>
          <a:xfrm>
            <a:off x="3248550" y="2014961"/>
            <a:ext cx="26490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ExecutorService</a:t>
            </a:r>
            <a:r>
              <a:rPr lang="en-US" dirty="0" smtClean="0"/>
              <a:t>(Thread Pools)</a:t>
            </a:r>
            <a:endParaRPr dirty="0"/>
          </a:p>
        </p:txBody>
      </p:sp>
      <p:sp>
        <p:nvSpPr>
          <p:cNvPr id="518" name="Google Shape;518;p42"/>
          <p:cNvSpPr txBox="1">
            <a:spLocks noGrp="1"/>
          </p:cNvSpPr>
          <p:nvPr>
            <p:ph type="subTitle" idx="3"/>
          </p:nvPr>
        </p:nvSpPr>
        <p:spPr>
          <a:xfrm>
            <a:off x="712900" y="3539850"/>
            <a:ext cx="25356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NASA HTTP access logs</a:t>
            </a:r>
          </a:p>
        </p:txBody>
      </p:sp>
      <p:sp>
        <p:nvSpPr>
          <p:cNvPr id="519" name="Google Shape;519;p42"/>
          <p:cNvSpPr txBox="1">
            <a:spLocks noGrp="1"/>
          </p:cNvSpPr>
          <p:nvPr>
            <p:ph type="subTitle" idx="4"/>
          </p:nvPr>
        </p:nvSpPr>
        <p:spPr>
          <a:xfrm>
            <a:off x="3248562" y="3539852"/>
            <a:ext cx="26490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Unit tests for parsing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GUI content checks</a:t>
            </a:r>
            <a:endParaRPr dirty="0"/>
          </a:p>
        </p:txBody>
      </p:sp>
      <p:sp>
        <p:nvSpPr>
          <p:cNvPr id="520" name="Google Shape;520;p42"/>
          <p:cNvSpPr txBox="1">
            <a:spLocks noGrp="1"/>
          </p:cNvSpPr>
          <p:nvPr>
            <p:ph type="subTitle" idx="7"/>
          </p:nvPr>
        </p:nvSpPr>
        <p:spPr>
          <a:xfrm>
            <a:off x="712900" y="1778900"/>
            <a:ext cx="2535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800" dirty="0">
                <a:solidFill>
                  <a:srgbClr val="00B0F0"/>
                </a:solidFill>
              </a:rPr>
              <a:t>Programming Language</a:t>
            </a:r>
            <a:endParaRPr sz="1800" dirty="0">
              <a:solidFill>
                <a:srgbClr val="00B0F0"/>
              </a:solidFill>
            </a:endParaRPr>
          </a:p>
        </p:txBody>
      </p:sp>
      <p:sp>
        <p:nvSpPr>
          <p:cNvPr id="521" name="Google Shape;521;p42"/>
          <p:cNvSpPr txBox="1">
            <a:spLocks noGrp="1"/>
          </p:cNvSpPr>
          <p:nvPr>
            <p:ph type="subTitle" idx="8"/>
          </p:nvPr>
        </p:nvSpPr>
        <p:spPr>
          <a:xfrm>
            <a:off x="3248548" y="1550750"/>
            <a:ext cx="2646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800" dirty="0">
                <a:solidFill>
                  <a:srgbClr val="00B0F0"/>
                </a:solidFill>
              </a:rPr>
              <a:t>Concurrency Model</a:t>
            </a:r>
            <a:endParaRPr sz="1800" dirty="0">
              <a:solidFill>
                <a:srgbClr val="00B0F0"/>
              </a:solidFill>
            </a:endParaRPr>
          </a:p>
        </p:txBody>
      </p:sp>
      <p:sp>
        <p:nvSpPr>
          <p:cNvPr id="522" name="Google Shape;522;p42"/>
          <p:cNvSpPr txBox="1">
            <a:spLocks noGrp="1"/>
          </p:cNvSpPr>
          <p:nvPr>
            <p:ph type="subTitle" idx="9"/>
          </p:nvPr>
        </p:nvSpPr>
        <p:spPr>
          <a:xfrm>
            <a:off x="5895103" y="1550750"/>
            <a:ext cx="25332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800" dirty="0">
                <a:solidFill>
                  <a:srgbClr val="00B0F0"/>
                </a:solidFill>
              </a:rPr>
              <a:t>GUI Framework</a:t>
            </a:r>
            <a:endParaRPr sz="1800" dirty="0">
              <a:solidFill>
                <a:srgbClr val="00B0F0"/>
              </a:solidFill>
            </a:endParaRPr>
          </a:p>
        </p:txBody>
      </p:sp>
      <p:sp>
        <p:nvSpPr>
          <p:cNvPr id="523" name="Google Shape;523;p42"/>
          <p:cNvSpPr txBox="1">
            <a:spLocks noGrp="1"/>
          </p:cNvSpPr>
          <p:nvPr>
            <p:ph type="subTitle" idx="5"/>
          </p:nvPr>
        </p:nvSpPr>
        <p:spPr>
          <a:xfrm>
            <a:off x="5895106" y="2014957"/>
            <a:ext cx="25356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Java Swing</a:t>
            </a:r>
          </a:p>
        </p:txBody>
      </p:sp>
      <p:sp>
        <p:nvSpPr>
          <p:cNvPr id="524" name="Google Shape;524;p42"/>
          <p:cNvSpPr txBox="1">
            <a:spLocks noGrp="1"/>
          </p:cNvSpPr>
          <p:nvPr>
            <p:ph type="subTitle" idx="6"/>
          </p:nvPr>
        </p:nvSpPr>
        <p:spPr>
          <a:xfrm>
            <a:off x="5895126" y="3539850"/>
            <a:ext cx="25356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Instant.now()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speedup formulas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CSV logging</a:t>
            </a:r>
          </a:p>
        </p:txBody>
      </p:sp>
      <p:sp>
        <p:nvSpPr>
          <p:cNvPr id="525" name="Google Shape;525;p42"/>
          <p:cNvSpPr txBox="1">
            <a:spLocks noGrp="1"/>
          </p:cNvSpPr>
          <p:nvPr>
            <p:ph type="subTitle" idx="13"/>
          </p:nvPr>
        </p:nvSpPr>
        <p:spPr>
          <a:xfrm>
            <a:off x="712900" y="3078057"/>
            <a:ext cx="2535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B0F0"/>
                </a:solidFill>
              </a:rPr>
              <a:t>Log Data</a:t>
            </a:r>
            <a:endParaRPr sz="1800" dirty="0">
              <a:solidFill>
                <a:srgbClr val="00B0F0"/>
              </a:solidFill>
            </a:endParaRPr>
          </a:p>
        </p:txBody>
      </p:sp>
      <p:sp>
        <p:nvSpPr>
          <p:cNvPr id="526" name="Google Shape;526;p42"/>
          <p:cNvSpPr txBox="1">
            <a:spLocks noGrp="1"/>
          </p:cNvSpPr>
          <p:nvPr>
            <p:ph type="subTitle" idx="14"/>
          </p:nvPr>
        </p:nvSpPr>
        <p:spPr>
          <a:xfrm>
            <a:off x="3248548" y="3078054"/>
            <a:ext cx="2646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B0F0"/>
                </a:solidFill>
              </a:rPr>
              <a:t>Testing</a:t>
            </a:r>
            <a:endParaRPr sz="1800" dirty="0">
              <a:solidFill>
                <a:srgbClr val="00B0F0"/>
              </a:solidFill>
            </a:endParaRPr>
          </a:p>
        </p:txBody>
      </p:sp>
      <p:sp>
        <p:nvSpPr>
          <p:cNvPr id="527" name="Google Shape;527;p42"/>
          <p:cNvSpPr txBox="1">
            <a:spLocks noGrp="1"/>
          </p:cNvSpPr>
          <p:nvPr>
            <p:ph type="subTitle" idx="15"/>
          </p:nvPr>
        </p:nvSpPr>
        <p:spPr>
          <a:xfrm>
            <a:off x="5895106" y="3306204"/>
            <a:ext cx="2535600" cy="4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B0F0"/>
                </a:solidFill>
              </a:rPr>
              <a:t>Performance Measurement</a:t>
            </a:r>
            <a:endParaRPr sz="1800" dirty="0">
              <a:solidFill>
                <a:srgbClr val="00B0F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6" grpId="0" build="p"/>
      <p:bldP spid="517" grpId="0" uiExpand="1" build="p"/>
      <p:bldP spid="518" grpId="0" build="p"/>
      <p:bldP spid="519" grpId="0" uiExpand="1" build="p"/>
      <p:bldP spid="520" grpId="0" build="p"/>
      <p:bldP spid="521" grpId="0" build="p"/>
      <p:bldP spid="522" grpId="0" build="p"/>
      <p:bldP spid="523" grpId="0" build="p"/>
      <p:bldP spid="524" grpId="0" uiExpand="1" build="p"/>
      <p:bldP spid="525" grpId="0" build="p"/>
      <p:bldP spid="526" grpId="0" build="p"/>
      <p:bldP spid="527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>
          <a:extLst>
            <a:ext uri="{FF2B5EF4-FFF2-40B4-BE49-F238E27FC236}">
              <a16:creationId xmlns:a16="http://schemas.microsoft.com/office/drawing/2014/main" id="{F3107971-3221-B5F2-3848-3347B2F1A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0">
            <a:extLst>
              <a:ext uri="{FF2B5EF4-FFF2-40B4-BE49-F238E27FC236}">
                <a16:creationId xmlns:a16="http://schemas.microsoft.com/office/drawing/2014/main" id="{251AE7C0-A98A-C069-189D-0EFC1DB862D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530384" y="2078158"/>
            <a:ext cx="3669382" cy="6427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1"/>
            <a:r>
              <a:rPr lang="en-US" dirty="0"/>
              <a:t>Parallel</a:t>
            </a:r>
            <a:endParaRPr dirty="0"/>
          </a:p>
        </p:txBody>
      </p:sp>
      <p:sp>
        <p:nvSpPr>
          <p:cNvPr id="493" name="Google Shape;493;p40">
            <a:extLst>
              <a:ext uri="{FF2B5EF4-FFF2-40B4-BE49-F238E27FC236}">
                <a16:creationId xmlns:a16="http://schemas.microsoft.com/office/drawing/2014/main" id="{B464EAC6-0FBA-115C-10C1-49CCB4E98F5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17188" y="2650350"/>
            <a:ext cx="26958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/>
              <a:t>Divide file into chunks </a:t>
            </a:r>
          </a:p>
          <a:p>
            <a:pPr marL="0" lvl="0" indent="0"/>
            <a:r>
              <a:rPr lang="en-US" sz="1400" dirty="0"/>
              <a:t>→ </a:t>
            </a:r>
          </a:p>
          <a:p>
            <a:pPr marL="0" lvl="0" indent="0"/>
            <a:r>
              <a:rPr lang="en-US" sz="1400" dirty="0"/>
              <a:t>parse/process in parallel </a:t>
            </a:r>
          </a:p>
          <a:p>
            <a:pPr marL="0" lvl="0" indent="0"/>
            <a:r>
              <a:rPr lang="en-US" sz="1400" dirty="0"/>
              <a:t>→</a:t>
            </a:r>
          </a:p>
          <a:p>
            <a:pPr marL="0" lvl="0" indent="0"/>
            <a:r>
              <a:rPr lang="en-US" sz="1400" dirty="0"/>
              <a:t> merge results.</a:t>
            </a:r>
            <a:endParaRPr sz="1400" dirty="0"/>
          </a:p>
        </p:txBody>
      </p:sp>
      <p:sp>
        <p:nvSpPr>
          <p:cNvPr id="494" name="Google Shape;494;p40">
            <a:extLst>
              <a:ext uri="{FF2B5EF4-FFF2-40B4-BE49-F238E27FC236}">
                <a16:creationId xmlns:a16="http://schemas.microsoft.com/office/drawing/2014/main" id="{153A426D-014F-A266-C8D3-50A0A4D73BB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31012" y="2650356"/>
            <a:ext cx="26958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dirty="0"/>
              <a:t>Simple line-by-line </a:t>
            </a:r>
            <a:r>
              <a:rPr lang="en-US" sz="1400" dirty="0" smtClean="0"/>
              <a:t>parsing</a:t>
            </a:r>
            <a:endParaRPr lang="en-US" sz="1400" dirty="0"/>
          </a:p>
        </p:txBody>
      </p:sp>
      <p:sp>
        <p:nvSpPr>
          <p:cNvPr id="495" name="Google Shape;495;p40">
            <a:extLst>
              <a:ext uri="{FF2B5EF4-FFF2-40B4-BE49-F238E27FC236}">
                <a16:creationId xmlns:a16="http://schemas.microsoft.com/office/drawing/2014/main" id="{2407FF53-55E4-AAAE-E1D4-4A73C704538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44209" y="2078158"/>
            <a:ext cx="3669382" cy="6427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1"/>
            <a:r>
              <a:rPr lang="en-US" dirty="0"/>
              <a:t>Sequential</a:t>
            </a:r>
            <a:endParaRPr dirty="0"/>
          </a:p>
        </p:txBody>
      </p:sp>
      <p:grpSp>
        <p:nvGrpSpPr>
          <p:cNvPr id="22" name="Google Shape;10357;p68">
            <a:extLst>
              <a:ext uri="{FF2B5EF4-FFF2-40B4-BE49-F238E27FC236}">
                <a16:creationId xmlns:a16="http://schemas.microsoft.com/office/drawing/2014/main" id="{013A0F13-FEEA-7CB3-0119-5C0651776123}"/>
              </a:ext>
            </a:extLst>
          </p:cNvPr>
          <p:cNvGrpSpPr/>
          <p:nvPr/>
        </p:nvGrpSpPr>
        <p:grpSpPr>
          <a:xfrm>
            <a:off x="6098749" y="1550578"/>
            <a:ext cx="574286" cy="572716"/>
            <a:chOff x="-2571737" y="2403625"/>
            <a:chExt cx="292225" cy="291425"/>
          </a:xfrm>
        </p:grpSpPr>
        <p:sp>
          <p:nvSpPr>
            <p:cNvPr id="23" name="Google Shape;10358;p68">
              <a:extLst>
                <a:ext uri="{FF2B5EF4-FFF2-40B4-BE49-F238E27FC236}">
                  <a16:creationId xmlns:a16="http://schemas.microsoft.com/office/drawing/2014/main" id="{27E3B6AB-9DBD-C77A-FADA-D74A74435807}"/>
                </a:ext>
              </a:extLst>
            </p:cNvPr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0359;p68">
              <a:extLst>
                <a:ext uri="{FF2B5EF4-FFF2-40B4-BE49-F238E27FC236}">
                  <a16:creationId xmlns:a16="http://schemas.microsoft.com/office/drawing/2014/main" id="{289F04D9-4FF2-A3BD-CE5A-F658A3AE90E4}"/>
                </a:ext>
              </a:extLst>
            </p:cNvPr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0360;p68">
              <a:extLst>
                <a:ext uri="{FF2B5EF4-FFF2-40B4-BE49-F238E27FC236}">
                  <a16:creationId xmlns:a16="http://schemas.microsoft.com/office/drawing/2014/main" id="{32F6A3CD-875F-C96B-9405-7189BB6060F8}"/>
                </a:ext>
              </a:extLst>
            </p:cNvPr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0361;p68">
              <a:extLst>
                <a:ext uri="{FF2B5EF4-FFF2-40B4-BE49-F238E27FC236}">
                  <a16:creationId xmlns:a16="http://schemas.microsoft.com/office/drawing/2014/main" id="{9D036505-5141-5A29-9B0E-D081E953123E}"/>
                </a:ext>
              </a:extLst>
            </p:cNvPr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0362;p68">
              <a:extLst>
                <a:ext uri="{FF2B5EF4-FFF2-40B4-BE49-F238E27FC236}">
                  <a16:creationId xmlns:a16="http://schemas.microsoft.com/office/drawing/2014/main" id="{FDE969CD-1051-DAE4-3330-6E1C56D1D2E7}"/>
                </a:ext>
              </a:extLst>
            </p:cNvPr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0363;p68">
              <a:extLst>
                <a:ext uri="{FF2B5EF4-FFF2-40B4-BE49-F238E27FC236}">
                  <a16:creationId xmlns:a16="http://schemas.microsoft.com/office/drawing/2014/main" id="{F73DFA58-353A-18B4-A1AF-175117E719D2}"/>
                </a:ext>
              </a:extLst>
            </p:cNvPr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10364;p68">
              <a:extLst>
                <a:ext uri="{FF2B5EF4-FFF2-40B4-BE49-F238E27FC236}">
                  <a16:creationId xmlns:a16="http://schemas.microsoft.com/office/drawing/2014/main" id="{57720294-55C8-5610-D4E7-762A5C94BFCF}"/>
                </a:ext>
              </a:extLst>
            </p:cNvPr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0" name="Google Shape;10336;p68">
            <a:extLst>
              <a:ext uri="{FF2B5EF4-FFF2-40B4-BE49-F238E27FC236}">
                <a16:creationId xmlns:a16="http://schemas.microsoft.com/office/drawing/2014/main" id="{D78511B7-D2BA-44A1-6D7E-CC40EBC56952}"/>
              </a:ext>
            </a:extLst>
          </p:cNvPr>
          <p:cNvGrpSpPr/>
          <p:nvPr/>
        </p:nvGrpSpPr>
        <p:grpSpPr>
          <a:xfrm>
            <a:off x="2511624" y="1549792"/>
            <a:ext cx="574288" cy="574288"/>
            <a:chOff x="-6354300" y="2757075"/>
            <a:chExt cx="292225" cy="292225"/>
          </a:xfrm>
        </p:grpSpPr>
        <p:sp>
          <p:nvSpPr>
            <p:cNvPr id="31" name="Google Shape;10337;p68">
              <a:extLst>
                <a:ext uri="{FF2B5EF4-FFF2-40B4-BE49-F238E27FC236}">
                  <a16:creationId xmlns:a16="http://schemas.microsoft.com/office/drawing/2014/main" id="{8E9ADFBB-29D8-D094-0A6D-8D991577E3CB}"/>
                </a:ext>
              </a:extLst>
            </p:cNvPr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0338;p68">
              <a:extLst>
                <a:ext uri="{FF2B5EF4-FFF2-40B4-BE49-F238E27FC236}">
                  <a16:creationId xmlns:a16="http://schemas.microsoft.com/office/drawing/2014/main" id="{B70E649A-7FE4-7744-B50C-5BDD691511E6}"/>
                </a:ext>
              </a:extLst>
            </p:cNvPr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10339;p68">
              <a:extLst>
                <a:ext uri="{FF2B5EF4-FFF2-40B4-BE49-F238E27FC236}">
                  <a16:creationId xmlns:a16="http://schemas.microsoft.com/office/drawing/2014/main" id="{E2CAB95F-169A-D14C-DC9B-2270CA405F51}"/>
                </a:ext>
              </a:extLst>
            </p:cNvPr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0340;p68">
              <a:extLst>
                <a:ext uri="{FF2B5EF4-FFF2-40B4-BE49-F238E27FC236}">
                  <a16:creationId xmlns:a16="http://schemas.microsoft.com/office/drawing/2014/main" id="{C01DE691-CA11-D5AB-81AD-C6079CEF75CC}"/>
                </a:ext>
              </a:extLst>
            </p:cNvPr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288397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" grpId="0" build="allAtOnce"/>
      <p:bldP spid="493" grpId="0" build="allAtOnce"/>
      <p:bldP spid="494" grpId="0" build="p"/>
      <p:bldP spid="495" grpId="0" build="p"/>
    </p:bldLst>
  </p:timing>
</p:sld>
</file>

<file path=ppt/theme/theme1.xml><?xml version="1.0" encoding="utf-8"?>
<a:theme xmlns:a="http://schemas.openxmlformats.org/drawingml/2006/main" name="Senior Frontend Developer Portfolio by Slidesgo">
  <a:themeElements>
    <a:clrScheme name="Simple Light">
      <a:dk1>
        <a:srgbClr val="FFFFFF"/>
      </a:dk1>
      <a:lt1>
        <a:srgbClr val="292828"/>
      </a:lt1>
      <a:dk2>
        <a:srgbClr val="A67FF1"/>
      </a:dk2>
      <a:lt2>
        <a:srgbClr val="F5B150"/>
      </a:lt2>
      <a:accent1>
        <a:srgbClr val="C0E67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407</Words>
  <Application>Microsoft Office PowerPoint</Application>
  <PresentationFormat>On-screen Show (16:9)</PresentationFormat>
  <Paragraphs>136</Paragraphs>
  <Slides>26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Aldrich</vt:lpstr>
      <vt:lpstr>Arial Unicode MS</vt:lpstr>
      <vt:lpstr>Anaheim</vt:lpstr>
      <vt:lpstr>Open Sans</vt:lpstr>
      <vt:lpstr>Wingdings</vt:lpstr>
      <vt:lpstr>Senior Frontend Developer Portfolio by Slidesgo</vt:lpstr>
      <vt:lpstr>Large‑scale ETL / log analytics</vt:lpstr>
      <vt:lpstr>Table of contents</vt:lpstr>
      <vt:lpstr>1. Introduction</vt:lpstr>
      <vt:lpstr>2. Why this project?</vt:lpstr>
      <vt:lpstr>3. Objectives</vt:lpstr>
      <vt:lpstr>System Architecture</vt:lpstr>
      <vt:lpstr>4.1 System Components</vt:lpstr>
      <vt:lpstr>4.2 Tools and Technologies Used </vt:lpstr>
      <vt:lpstr>PowerPoint Presentation</vt:lpstr>
      <vt:lpstr>4.3 Sequential Approach</vt:lpstr>
      <vt:lpstr>4.4 Parallel Approach</vt:lpstr>
      <vt:lpstr>4.5 Parallel Techniques Used</vt:lpstr>
      <vt:lpstr>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5. Performance </vt:lpstr>
      <vt:lpstr>Output Visualization</vt:lpstr>
      <vt:lpstr>PowerPoint Presentation</vt:lpstr>
      <vt:lpstr>PowerPoint Presentation</vt:lpstr>
      <vt:lpstr>PowerPoint Presentation</vt:lpstr>
      <vt:lpstr>PowerPoint Presentation</vt:lpstr>
      <vt:lpstr>   6. Conclusion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Large‑scale ETL / log analytics</dc:title>
  <dc:creator>lenovo</dc:creator>
  <cp:lastModifiedBy>Maher Fattouh</cp:lastModifiedBy>
  <cp:revision>17</cp:revision>
  <dcterms:modified xsi:type="dcterms:W3CDTF">2025-07-11T12:38:13Z</dcterms:modified>
</cp:coreProperties>
</file>